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8.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1.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16.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7">
  <p:sldMasterIdLst>
    <p:sldMasterId id="2147483687" r:id="rId1"/>
  </p:sldMasterIdLst>
  <p:notesMasterIdLst>
    <p:notesMasterId r:id="rId49"/>
  </p:notesMasterIdLst>
  <p:sldIdLst>
    <p:sldId id="256" r:id="rId2"/>
    <p:sldId id="555" r:id="rId3"/>
    <p:sldId id="554" r:id="rId4"/>
    <p:sldId id="435" r:id="rId5"/>
    <p:sldId id="566" r:id="rId6"/>
    <p:sldId id="574" r:id="rId7"/>
    <p:sldId id="568" r:id="rId8"/>
    <p:sldId id="548" r:id="rId9"/>
    <p:sldId id="592" r:id="rId10"/>
    <p:sldId id="593" r:id="rId11"/>
    <p:sldId id="595" r:id="rId12"/>
    <p:sldId id="585" r:id="rId13"/>
    <p:sldId id="596" r:id="rId14"/>
    <p:sldId id="597" r:id="rId15"/>
    <p:sldId id="570" r:id="rId16"/>
    <p:sldId id="591" r:id="rId17"/>
    <p:sldId id="629" r:id="rId18"/>
    <p:sldId id="590" r:id="rId19"/>
    <p:sldId id="589" r:id="rId20"/>
    <p:sldId id="635" r:id="rId21"/>
    <p:sldId id="633" r:id="rId22"/>
    <p:sldId id="651" r:id="rId23"/>
    <p:sldId id="632" r:id="rId24"/>
    <p:sldId id="636" r:id="rId25"/>
    <p:sldId id="581" r:id="rId26"/>
    <p:sldId id="257" r:id="rId27"/>
    <p:sldId id="645" r:id="rId28"/>
    <p:sldId id="573" r:id="rId29"/>
    <p:sldId id="584" r:id="rId30"/>
    <p:sldId id="449" r:id="rId31"/>
    <p:sldId id="450" r:id="rId32"/>
    <p:sldId id="558" r:id="rId33"/>
    <p:sldId id="646" r:id="rId34"/>
    <p:sldId id="564" r:id="rId35"/>
    <p:sldId id="575" r:id="rId36"/>
    <p:sldId id="565" r:id="rId37"/>
    <p:sldId id="644" r:id="rId38"/>
    <p:sldId id="648" r:id="rId39"/>
    <p:sldId id="649" r:id="rId40"/>
    <p:sldId id="630" r:id="rId41"/>
    <p:sldId id="491" r:id="rId42"/>
    <p:sldId id="627" r:id="rId43"/>
    <p:sldId id="447" r:id="rId44"/>
    <p:sldId id="448" r:id="rId45"/>
    <p:sldId id="429" r:id="rId46"/>
    <p:sldId id="430" r:id="rId47"/>
    <p:sldId id="631" r:id="rId48"/>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FEE50719-5E37-0541-BC55-7945C2272767}" name="Sarah Lang" initials="SL" userId="S::slang@nbrc.gov::a942118b-ca29-4f87-b8c6-e36317ed41b7" providerId="AD"/>
  <p188:author id="{FE33322A-E0F2-C60D-212B-FD0044E84801}" name="Georgia Cassimatis" initials="GC" userId="S::gcassimatis@nbrc.gov::472451be-e98f-4bbd-b954-d059b1879d8e" providerId="AD"/>
  <p188:author id="{87E2CD87-FCE3-F61C-7EFA-91D6E2DBCE4C}" name="Andrea Smith" initials="AS" userId="S::asmith@nbrc.gov::63b2c91a-c251-4c07-aa82-0c16debeb221" providerId="AD"/>
  <p188:author id="{AB0E8490-08CB-9E0F-1614-CECC136AA2FA}" name="Quin Mann" initials="QM" userId="Quin Mann" providerId="None"/>
  <p188:author id="{879B0294-EEA4-CAA9-8CB8-076B89FDC209}" name="Adrianne Harrison" initials="AH" userId="S::aharrison@nbrc.gov::acc064ac-169f-4d8c-9fa9-723725fe0d96" providerId="AD"/>
  <p188:author id="{88DEB5C8-75A5-69BA-FAA9-74BA8B43B39D}" name="Carrie Mead" initials="CM" userId="S::cmead@nbrc.gov::b5b83e44-ceca-4b71-a78d-535bbe0462c8" providerId="AD"/>
  <p188:author id="{8322DCDD-13EB-7699-F84C-295050EB7234}" name="Molly Taflas" initials="MT" userId="S::mtaflas@nbrc.gov::0dea8b57-7e13-462f-993f-c3fc6fd0349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ndrea Smith" initials="AS" lastIdx="1" clrIdx="0">
    <p:extLst>
      <p:ext uri="{19B8F6BF-5375-455C-9EA6-DF929625EA0E}">
        <p15:presenceInfo xmlns:p15="http://schemas.microsoft.com/office/powerpoint/2012/main" userId="b9244bb284a1269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526" autoAdjust="0"/>
  </p:normalViewPr>
  <p:slideViewPr>
    <p:cSldViewPr snapToGrid="0">
      <p:cViewPr varScale="1">
        <p:scale>
          <a:sx n="96" d="100"/>
          <a:sy n="96" d="100"/>
        </p:scale>
        <p:origin x="1152" y="24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2" d="100"/>
          <a:sy n="82" d="100"/>
        </p:scale>
        <p:origin x="3894"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55"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diagrams/_rels/data16.xml.rels><?xml version="1.0" encoding="UTF-8" standalone="yes"?>
<Relationships xmlns="http://schemas.openxmlformats.org/package/2006/relationships"><Relationship Id="rId1" Type="http://schemas.openxmlformats.org/officeDocument/2006/relationships/hyperlink" Target="https://www.nbrc.gov/userfiles/files/Resource%20Guides/How%20to%20Update%20UEI.pdf" TargetMode="External"/></Relationships>
</file>

<file path=ppt/diagrams/_rels/data18.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ata19.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27.svg"/><Relationship Id="rId4" Type="http://schemas.openxmlformats.org/officeDocument/2006/relationships/image" Target="../media/image30.svg"/><Relationship Id="rId9" Type="http://schemas.openxmlformats.org/officeDocument/2006/relationships/image" Target="../media/image26.png"/></Relationships>
</file>

<file path=ppt/diagrams/_rels/data20.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diagrams/_rels/data21.xml.rels><?xml version="1.0" encoding="UTF-8" standalone="yes"?>
<Relationships xmlns="http://schemas.openxmlformats.org/package/2006/relationships"><Relationship Id="rId1" Type="http://schemas.openxmlformats.org/officeDocument/2006/relationships/hyperlink" Target="http://www.nbrc.gov/" TargetMode="External"/></Relationships>
</file>

<file path=ppt/diagrams/_rels/data22.xml.rels><?xml version="1.0" encoding="UTF-8" standalone="yes"?>
<Relationships xmlns="http://schemas.openxmlformats.org/package/2006/relationships"><Relationship Id="rId3" Type="http://schemas.openxmlformats.org/officeDocument/2006/relationships/hyperlink" Target="https://www.nbrc.gov/content/NEPA" TargetMode="External"/><Relationship Id="rId2" Type="http://schemas.openxmlformats.org/officeDocument/2006/relationships/hyperlink" Target="https://uscode.house.gov/view.xhtml?path=/prelim@title40/subtitle5&amp;edition=prelim" TargetMode="External"/><Relationship Id="rId1" Type="http://schemas.openxmlformats.org/officeDocument/2006/relationships/hyperlink" Target="https://ecfr.io/Title-02/pt2.1.200" TargetMode="External"/></Relationships>
</file>

<file path=ppt/diagrams/_rels/data8.xml.rels><?xml version="1.0" encoding="UTF-8" standalone="yes"?>
<Relationships xmlns="http://schemas.openxmlformats.org/package/2006/relationships"><Relationship Id="rId1" Type="http://schemas.openxmlformats.org/officeDocument/2006/relationships/hyperlink" Target="https://www.nbrc.gov/userfiles/files/Forms%20%26%20Waivers/Key%20Contacts%20Form.pdf" TargetMode="External"/></Relationships>
</file>

<file path=ppt/diagrams/_rels/drawing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diagrams/_rels/drawing16.xml.rels><?xml version="1.0" encoding="UTF-8" standalone="yes"?>
<Relationships xmlns="http://schemas.openxmlformats.org/package/2006/relationships"><Relationship Id="rId1" Type="http://schemas.openxmlformats.org/officeDocument/2006/relationships/hyperlink" Target="https://www.nbrc.gov/userfiles/files/Resource%20Guides/How%20to%20Update%20UEI.pdf" TargetMode="External"/></Relationships>
</file>

<file path=ppt/diagrams/_rels/drawing18.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19.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27.svg"/><Relationship Id="rId4" Type="http://schemas.openxmlformats.org/officeDocument/2006/relationships/image" Target="../media/image30.svg"/><Relationship Id="rId9" Type="http://schemas.openxmlformats.org/officeDocument/2006/relationships/image" Target="../media/image26.png"/></Relationships>
</file>

<file path=ppt/diagrams/_rels/drawing20.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42.svg"/><Relationship Id="rId4" Type="http://schemas.openxmlformats.org/officeDocument/2006/relationships/image" Target="../media/image36.svg"/><Relationship Id="rId9" Type="http://schemas.openxmlformats.org/officeDocument/2006/relationships/image" Target="../media/image41.png"/></Relationships>
</file>

<file path=ppt/diagrams/_rels/drawing21.xml.rels><?xml version="1.0" encoding="UTF-8" standalone="yes"?>
<Relationships xmlns="http://schemas.openxmlformats.org/package/2006/relationships"><Relationship Id="rId1" Type="http://schemas.openxmlformats.org/officeDocument/2006/relationships/hyperlink" Target="http://www.nbrc.gov/" TargetMode="External"/></Relationships>
</file>

<file path=ppt/diagrams/_rels/drawing22.xml.rels><?xml version="1.0" encoding="UTF-8" standalone="yes"?>
<Relationships xmlns="http://schemas.openxmlformats.org/package/2006/relationships"><Relationship Id="rId3" Type="http://schemas.openxmlformats.org/officeDocument/2006/relationships/hyperlink" Target="https://www.nbrc.gov/content/NEPA" TargetMode="External"/><Relationship Id="rId2" Type="http://schemas.openxmlformats.org/officeDocument/2006/relationships/hyperlink" Target="https://uscode.house.gov/view.xhtml?path=/prelim@title40/subtitle5&amp;edition=prelim" TargetMode="External"/><Relationship Id="rId1" Type="http://schemas.openxmlformats.org/officeDocument/2006/relationships/hyperlink" Target="https://ecfr.io/Title-02/pt2.1.200" TargetMode="External"/></Relationships>
</file>

<file path=ppt/diagrams/_rels/drawing8.xml.rels><?xml version="1.0" encoding="UTF-8" standalone="yes"?>
<Relationships xmlns="http://schemas.openxmlformats.org/package/2006/relationships"><Relationship Id="rId1" Type="http://schemas.openxmlformats.org/officeDocument/2006/relationships/hyperlink" Target="https://www.nbrc.gov/userfiles/files/Forms%20%26%20Waivers/Key%20Contacts%20Form.pdf"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EC9991-1C5D-40C5-A797-64F69C323DC2}"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6EFC11AD-E789-4B3D-B634-AA1AD3532984}">
      <dgm:prSet custT="1"/>
      <dgm:spPr/>
      <dgm:t>
        <a:bodyPr/>
        <a:lstStyle/>
        <a:p>
          <a:pPr>
            <a:lnSpc>
              <a:spcPct val="100000"/>
            </a:lnSpc>
          </a:pPr>
          <a:r>
            <a:rPr lang="en-US" sz="1600" dirty="0"/>
            <a:t>We are </a:t>
          </a:r>
          <a:r>
            <a:rPr lang="en-US" sz="1600" b="1" dirty="0"/>
            <a:t>recording today’s training</a:t>
          </a:r>
          <a:r>
            <a:rPr lang="en-US" sz="1600" dirty="0"/>
            <a:t> session. </a:t>
          </a:r>
        </a:p>
      </dgm:t>
    </dgm:pt>
    <dgm:pt modelId="{7D6BA4F3-6439-4F71-8292-7DBC4E4FCA93}" type="parTrans" cxnId="{70E77CB5-C662-49BC-B1D1-38D03BD51703}">
      <dgm:prSet/>
      <dgm:spPr/>
      <dgm:t>
        <a:bodyPr/>
        <a:lstStyle/>
        <a:p>
          <a:endParaRPr lang="en-US"/>
        </a:p>
      </dgm:t>
    </dgm:pt>
    <dgm:pt modelId="{D14A0C9D-E130-44B6-AFD3-E3141443AE9C}" type="sibTrans" cxnId="{70E77CB5-C662-49BC-B1D1-38D03BD51703}">
      <dgm:prSet/>
      <dgm:spPr/>
      <dgm:t>
        <a:bodyPr/>
        <a:lstStyle/>
        <a:p>
          <a:pPr>
            <a:lnSpc>
              <a:spcPct val="100000"/>
            </a:lnSpc>
          </a:pPr>
          <a:endParaRPr lang="en-US"/>
        </a:p>
      </dgm:t>
    </dgm:pt>
    <dgm:pt modelId="{EC8B2BEC-68AB-4536-97B9-6E56BCA024AF}">
      <dgm:prSet custT="1"/>
      <dgm:spPr/>
      <dgm:t>
        <a:bodyPr/>
        <a:lstStyle/>
        <a:p>
          <a:pPr marL="0" indent="0" defTabSz="568325">
            <a:lnSpc>
              <a:spcPct val="100000"/>
            </a:lnSpc>
          </a:pPr>
          <a:r>
            <a:rPr lang="en-US" sz="1600" dirty="0"/>
            <a:t>Please keep your </a:t>
          </a:r>
          <a:r>
            <a:rPr lang="en-US" sz="1600" b="1" dirty="0"/>
            <a:t>microphone muted </a:t>
          </a:r>
          <a:r>
            <a:rPr lang="en-US" sz="1600" dirty="0"/>
            <a:t>during the training unless you are asking a question during the Q&amp;A.</a:t>
          </a:r>
        </a:p>
        <a:p>
          <a:pPr marL="0" defTabSz="711200">
            <a:lnSpc>
              <a:spcPct val="100000"/>
            </a:lnSpc>
          </a:pPr>
          <a:r>
            <a:rPr lang="en-US" sz="1600" b="1" dirty="0"/>
            <a:t>Cameras are optional.</a:t>
          </a:r>
        </a:p>
      </dgm:t>
    </dgm:pt>
    <dgm:pt modelId="{97C71304-7AD0-41C1-AF94-D7ED36520F91}" type="parTrans" cxnId="{32423213-CA3E-448B-885D-15E802DA7264}">
      <dgm:prSet/>
      <dgm:spPr/>
      <dgm:t>
        <a:bodyPr/>
        <a:lstStyle/>
        <a:p>
          <a:endParaRPr lang="en-US"/>
        </a:p>
      </dgm:t>
    </dgm:pt>
    <dgm:pt modelId="{21866E8E-6F2A-40A5-8AD3-37BDAC79D5D2}" type="sibTrans" cxnId="{32423213-CA3E-448B-885D-15E802DA7264}">
      <dgm:prSet/>
      <dgm:spPr/>
      <dgm:t>
        <a:bodyPr/>
        <a:lstStyle/>
        <a:p>
          <a:pPr>
            <a:lnSpc>
              <a:spcPct val="100000"/>
            </a:lnSpc>
          </a:pPr>
          <a:endParaRPr lang="en-US"/>
        </a:p>
      </dgm:t>
    </dgm:pt>
    <dgm:pt modelId="{10662B25-2CED-40D3-B930-CD6240090CB8}">
      <dgm:prSet custT="1"/>
      <dgm:spPr/>
      <dgm:t>
        <a:bodyPr/>
        <a:lstStyle/>
        <a:p>
          <a:pPr>
            <a:lnSpc>
              <a:spcPct val="100000"/>
            </a:lnSpc>
          </a:pPr>
          <a:r>
            <a:rPr lang="en-US" sz="1600" b="1" dirty="0"/>
            <a:t>Introduce yourselves! </a:t>
          </a:r>
          <a:r>
            <a:rPr lang="en-US" sz="1600" dirty="0"/>
            <a:t>Use the chat to share your name, organization and NBRC Grant Project Name and #</a:t>
          </a:r>
        </a:p>
        <a:p>
          <a:pPr>
            <a:lnSpc>
              <a:spcPct val="100000"/>
            </a:lnSpc>
          </a:pPr>
          <a:r>
            <a:rPr lang="en-US" sz="1600" dirty="0"/>
            <a:t>Please use the chat function to share any </a:t>
          </a:r>
          <a:r>
            <a:rPr lang="en-US" sz="1600" b="1" dirty="0"/>
            <a:t>technical issues </a:t>
          </a:r>
          <a:r>
            <a:rPr lang="en-US" sz="1600" dirty="0"/>
            <a:t>you may be having or grant related questions you have</a:t>
          </a:r>
        </a:p>
      </dgm:t>
    </dgm:pt>
    <dgm:pt modelId="{90E1B509-66E9-4152-ABB2-8A3879896625}" type="parTrans" cxnId="{57574FE8-12BF-4A89-B1BA-E9F4694D68CF}">
      <dgm:prSet/>
      <dgm:spPr/>
      <dgm:t>
        <a:bodyPr/>
        <a:lstStyle/>
        <a:p>
          <a:endParaRPr lang="en-US"/>
        </a:p>
      </dgm:t>
    </dgm:pt>
    <dgm:pt modelId="{9744BB9C-CD5F-41E0-9A37-D421F076D68B}" type="sibTrans" cxnId="{57574FE8-12BF-4A89-B1BA-E9F4694D68CF}">
      <dgm:prSet/>
      <dgm:spPr/>
      <dgm:t>
        <a:bodyPr/>
        <a:lstStyle/>
        <a:p>
          <a:pPr>
            <a:lnSpc>
              <a:spcPct val="100000"/>
            </a:lnSpc>
          </a:pPr>
          <a:endParaRPr lang="en-US"/>
        </a:p>
      </dgm:t>
    </dgm:pt>
    <dgm:pt modelId="{C1019450-5422-4FDE-9317-9A1D989A97C4}">
      <dgm:prSet custT="1"/>
      <dgm:spPr/>
      <dgm:t>
        <a:bodyPr/>
        <a:lstStyle/>
        <a:p>
          <a:pPr>
            <a:lnSpc>
              <a:spcPct val="100000"/>
            </a:lnSpc>
          </a:pPr>
          <a:r>
            <a:rPr lang="en-US" sz="1600" dirty="0"/>
            <a:t>We have plenty of time for Question and Answer  scheduled. </a:t>
          </a:r>
        </a:p>
      </dgm:t>
    </dgm:pt>
    <dgm:pt modelId="{38788C3D-6768-4090-A543-5FD8CE678E9B}" type="parTrans" cxnId="{7699A94A-464E-4187-AD6E-D9135B55D106}">
      <dgm:prSet/>
      <dgm:spPr/>
      <dgm:t>
        <a:bodyPr/>
        <a:lstStyle/>
        <a:p>
          <a:endParaRPr lang="en-US"/>
        </a:p>
      </dgm:t>
    </dgm:pt>
    <dgm:pt modelId="{CB8EA1FF-7783-46FD-941E-C9372C249719}" type="sibTrans" cxnId="{7699A94A-464E-4187-AD6E-D9135B55D106}">
      <dgm:prSet/>
      <dgm:spPr/>
      <dgm:t>
        <a:bodyPr/>
        <a:lstStyle/>
        <a:p>
          <a:pPr>
            <a:lnSpc>
              <a:spcPct val="100000"/>
            </a:lnSpc>
          </a:pPr>
          <a:endParaRPr lang="en-US"/>
        </a:p>
      </dgm:t>
    </dgm:pt>
    <dgm:pt modelId="{ED591EB9-DD41-4A71-9218-C2674D704FEA}">
      <dgm:prSet custT="1"/>
      <dgm:spPr/>
      <dgm:t>
        <a:bodyPr/>
        <a:lstStyle/>
        <a:p>
          <a:pPr>
            <a:lnSpc>
              <a:spcPct val="100000"/>
            </a:lnSpc>
          </a:pPr>
          <a:r>
            <a:rPr lang="en-US" sz="1600" dirty="0"/>
            <a:t>The detailed </a:t>
          </a:r>
          <a:r>
            <a:rPr lang="en-US" sz="1600" b="1" dirty="0"/>
            <a:t>PowerPoint will be available</a:t>
          </a:r>
          <a:r>
            <a:rPr lang="en-US" sz="1600" dirty="0"/>
            <a:t> to you after the training session along with all the resources discussed.</a:t>
          </a:r>
        </a:p>
      </dgm:t>
    </dgm:pt>
    <dgm:pt modelId="{2B01F1C9-30E0-43D3-99BD-E55843AFC7B2}" type="parTrans" cxnId="{F7A07D07-F691-48FD-9621-4E28B927131E}">
      <dgm:prSet/>
      <dgm:spPr/>
      <dgm:t>
        <a:bodyPr/>
        <a:lstStyle/>
        <a:p>
          <a:endParaRPr lang="en-US"/>
        </a:p>
      </dgm:t>
    </dgm:pt>
    <dgm:pt modelId="{658D9570-4510-44F3-A6D7-00C18CDD1A2C}" type="sibTrans" cxnId="{F7A07D07-F691-48FD-9621-4E28B927131E}">
      <dgm:prSet/>
      <dgm:spPr/>
      <dgm:t>
        <a:bodyPr/>
        <a:lstStyle/>
        <a:p>
          <a:endParaRPr lang="en-US"/>
        </a:p>
      </dgm:t>
    </dgm:pt>
    <dgm:pt modelId="{9E282005-6AF9-4FAD-A14F-B83101E3627F}" type="pres">
      <dgm:prSet presAssocID="{4DEC9991-1C5D-40C5-A797-64F69C323DC2}" presName="root" presStyleCnt="0">
        <dgm:presLayoutVars>
          <dgm:dir/>
          <dgm:resizeHandles val="exact"/>
        </dgm:presLayoutVars>
      </dgm:prSet>
      <dgm:spPr/>
    </dgm:pt>
    <dgm:pt modelId="{A288984E-7656-43A1-9B70-9916EB2866AA}" type="pres">
      <dgm:prSet presAssocID="{6EFC11AD-E789-4B3D-B634-AA1AD3532984}" presName="compNode" presStyleCnt="0"/>
      <dgm:spPr/>
    </dgm:pt>
    <dgm:pt modelId="{054914B4-EB5A-4142-BE0C-B5F6636CC37F}" type="pres">
      <dgm:prSet presAssocID="{6EFC11AD-E789-4B3D-B634-AA1AD3532984}" presName="iconRect" presStyleLbl="node1" presStyleIdx="0" presStyleCnt="5" custLinFactNeighborX="-73362" custLinFactNeighborY="-2076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ecurity camera outline"/>
        </a:ext>
      </dgm:extLst>
    </dgm:pt>
    <dgm:pt modelId="{920F305E-AD9C-4D10-ABDD-2D5B0346864F}" type="pres">
      <dgm:prSet presAssocID="{6EFC11AD-E789-4B3D-B634-AA1AD3532984}" presName="spaceRect" presStyleCnt="0"/>
      <dgm:spPr/>
    </dgm:pt>
    <dgm:pt modelId="{182216FE-5561-4BD7-AEA2-DAB3288A1AA3}" type="pres">
      <dgm:prSet presAssocID="{6EFC11AD-E789-4B3D-B634-AA1AD3532984}" presName="textRect" presStyleLbl="revTx" presStyleIdx="0" presStyleCnt="5" custLinFactNeighborX="-31428" custLinFactNeighborY="-18574">
        <dgm:presLayoutVars>
          <dgm:chMax val="1"/>
          <dgm:chPref val="1"/>
        </dgm:presLayoutVars>
      </dgm:prSet>
      <dgm:spPr/>
    </dgm:pt>
    <dgm:pt modelId="{0B5C5230-8A26-4958-A3A6-887CB9DF116C}" type="pres">
      <dgm:prSet presAssocID="{D14A0C9D-E130-44B6-AFD3-E3141443AE9C}" presName="sibTrans" presStyleCnt="0"/>
      <dgm:spPr/>
    </dgm:pt>
    <dgm:pt modelId="{321633AF-70E6-4989-9D11-B5614C15BBC4}" type="pres">
      <dgm:prSet presAssocID="{EC8B2BEC-68AB-4536-97B9-6E56BCA024AF}" presName="compNode" presStyleCnt="0"/>
      <dgm:spPr/>
    </dgm:pt>
    <dgm:pt modelId="{BF33DC5A-89CF-4511-A77B-70E158910EB7}" type="pres">
      <dgm:prSet presAssocID="{EC8B2BEC-68AB-4536-97B9-6E56BCA024AF}" presName="iconRect" presStyleLbl="node1" presStyleIdx="1" presStyleCnt="5" custLinFactNeighborX="-58011" custLinFactNeighborY="-3159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odcast"/>
        </a:ext>
      </dgm:extLst>
    </dgm:pt>
    <dgm:pt modelId="{3594ABE1-E57E-4A7C-AABF-53D99139653D}" type="pres">
      <dgm:prSet presAssocID="{EC8B2BEC-68AB-4536-97B9-6E56BCA024AF}" presName="spaceRect" presStyleCnt="0"/>
      <dgm:spPr/>
    </dgm:pt>
    <dgm:pt modelId="{C7859552-720B-4D8F-8E57-0340956619E3}" type="pres">
      <dgm:prSet presAssocID="{EC8B2BEC-68AB-4536-97B9-6E56BCA024AF}" presName="textRect" presStyleLbl="revTx" presStyleIdx="1" presStyleCnt="5" custScaleX="115087" custScaleY="99426" custLinFactNeighborX="-19431" custLinFactNeighborY="-22957">
        <dgm:presLayoutVars>
          <dgm:chMax val="1"/>
          <dgm:chPref val="1"/>
        </dgm:presLayoutVars>
      </dgm:prSet>
      <dgm:spPr/>
    </dgm:pt>
    <dgm:pt modelId="{E99E56C9-F577-433A-BFE3-F95D4EEE1FAD}" type="pres">
      <dgm:prSet presAssocID="{21866E8E-6F2A-40A5-8AD3-37BDAC79D5D2}" presName="sibTrans" presStyleCnt="0"/>
      <dgm:spPr/>
    </dgm:pt>
    <dgm:pt modelId="{C2035636-D7FC-48F6-B3F3-8AC73AF6A287}" type="pres">
      <dgm:prSet presAssocID="{10662B25-2CED-40D3-B930-CD6240090CB8}" presName="compNode" presStyleCnt="0"/>
      <dgm:spPr/>
    </dgm:pt>
    <dgm:pt modelId="{8F8D3BCE-3CF4-4A55-AC0B-F8CD45E9AF16}" type="pres">
      <dgm:prSet presAssocID="{10662B25-2CED-40D3-B930-CD6240090CB8}" presName="iconRect" presStyleLbl="node1" presStyleIdx="2" presStyleCnt="5" custLinFactNeighborX="1403" custLinFactNeighborY="-2854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hat bubble with solid fill"/>
        </a:ext>
      </dgm:extLst>
    </dgm:pt>
    <dgm:pt modelId="{98A47040-15EB-4A8B-82B2-E2BE5B569D95}" type="pres">
      <dgm:prSet presAssocID="{10662B25-2CED-40D3-B930-CD6240090CB8}" presName="spaceRect" presStyleCnt="0"/>
      <dgm:spPr/>
    </dgm:pt>
    <dgm:pt modelId="{22E9753C-35D4-48A9-AA49-A81B9D84825E}" type="pres">
      <dgm:prSet presAssocID="{10662B25-2CED-40D3-B930-CD6240090CB8}" presName="textRect" presStyleLbl="revTx" presStyleIdx="2" presStyleCnt="5" custScaleX="126730" custScaleY="153700" custLinFactNeighborX="1173" custLinFactNeighborY="-6169">
        <dgm:presLayoutVars>
          <dgm:chMax val="1"/>
          <dgm:chPref val="1"/>
        </dgm:presLayoutVars>
      </dgm:prSet>
      <dgm:spPr/>
    </dgm:pt>
    <dgm:pt modelId="{8948E4C6-99AE-412C-A56F-78E24E7D5960}" type="pres">
      <dgm:prSet presAssocID="{9744BB9C-CD5F-41E0-9A37-D421F076D68B}" presName="sibTrans" presStyleCnt="0"/>
      <dgm:spPr/>
    </dgm:pt>
    <dgm:pt modelId="{FC294F92-1951-47E4-8EF1-1D953AC576CF}" type="pres">
      <dgm:prSet presAssocID="{C1019450-5422-4FDE-9317-9A1D989A97C4}" presName="compNode" presStyleCnt="0"/>
      <dgm:spPr/>
    </dgm:pt>
    <dgm:pt modelId="{412960A6-1A8A-4721-8DCC-DE58C985F74C}" type="pres">
      <dgm:prSet presAssocID="{C1019450-5422-4FDE-9317-9A1D989A97C4}" presName="iconRect" presStyleLbl="node1" presStyleIdx="3" presStyleCnt="5" custLinFactNeighborX="-5880" custLinFactNeighborY="-19622"/>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Questions with solid fill"/>
        </a:ext>
      </dgm:extLst>
    </dgm:pt>
    <dgm:pt modelId="{C31BC17F-2272-47B0-A64E-1113E98477E3}" type="pres">
      <dgm:prSet presAssocID="{C1019450-5422-4FDE-9317-9A1D989A97C4}" presName="spaceRect" presStyleCnt="0"/>
      <dgm:spPr/>
    </dgm:pt>
    <dgm:pt modelId="{6F7EE400-9D4F-4D4F-BDF3-B283B6C1AD4A}" type="pres">
      <dgm:prSet presAssocID="{C1019450-5422-4FDE-9317-9A1D989A97C4}" presName="textRect" presStyleLbl="revTx" presStyleIdx="3" presStyleCnt="5" custScaleX="106477" custScaleY="101968" custLinFactNeighborX="73" custLinFactNeighborY="-7749">
        <dgm:presLayoutVars>
          <dgm:chMax val="1"/>
          <dgm:chPref val="1"/>
        </dgm:presLayoutVars>
      </dgm:prSet>
      <dgm:spPr/>
    </dgm:pt>
    <dgm:pt modelId="{11E172CE-26DA-48F6-9CFF-E0A0007AD82B}" type="pres">
      <dgm:prSet presAssocID="{CB8EA1FF-7783-46FD-941E-C9372C249719}" presName="sibTrans" presStyleCnt="0"/>
      <dgm:spPr/>
    </dgm:pt>
    <dgm:pt modelId="{C9DCEC15-EB41-48F3-BCEC-8A3DB3191B2A}" type="pres">
      <dgm:prSet presAssocID="{ED591EB9-DD41-4A71-9218-C2674D704FEA}" presName="compNode" presStyleCnt="0"/>
      <dgm:spPr/>
    </dgm:pt>
    <dgm:pt modelId="{7F516210-045D-46D7-8455-034963429A35}" type="pres">
      <dgm:prSet presAssocID="{ED591EB9-DD41-4A71-9218-C2674D704FEA}" presName="iconRect" presStyleLbl="node1" presStyleIdx="4" presStyleCnt="5" custLinFactNeighborX="-16864" custLinFactNeighborY="-23891"/>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Teacher with solid fill"/>
        </a:ext>
      </dgm:extLst>
    </dgm:pt>
    <dgm:pt modelId="{FF1231A0-16FD-4DB8-9E7F-6BFE2773BECC}" type="pres">
      <dgm:prSet presAssocID="{ED591EB9-DD41-4A71-9218-C2674D704FEA}" presName="spaceRect" presStyleCnt="0"/>
      <dgm:spPr/>
    </dgm:pt>
    <dgm:pt modelId="{ABCED126-7C93-49D2-9635-A065558B1C6C}" type="pres">
      <dgm:prSet presAssocID="{ED591EB9-DD41-4A71-9218-C2674D704FEA}" presName="textRect" presStyleLbl="revTx" presStyleIdx="4" presStyleCnt="5" custScaleX="110548" custLinFactNeighborX="-3162" custLinFactNeighborY="-20885">
        <dgm:presLayoutVars>
          <dgm:chMax val="1"/>
          <dgm:chPref val="1"/>
        </dgm:presLayoutVars>
      </dgm:prSet>
      <dgm:spPr/>
    </dgm:pt>
  </dgm:ptLst>
  <dgm:cxnLst>
    <dgm:cxn modelId="{F7A07D07-F691-48FD-9621-4E28B927131E}" srcId="{4DEC9991-1C5D-40C5-A797-64F69C323DC2}" destId="{ED591EB9-DD41-4A71-9218-C2674D704FEA}" srcOrd="4" destOrd="0" parTransId="{2B01F1C9-30E0-43D3-99BD-E55843AFC7B2}" sibTransId="{658D9570-4510-44F3-A6D7-00C18CDD1A2C}"/>
    <dgm:cxn modelId="{32423213-CA3E-448B-885D-15E802DA7264}" srcId="{4DEC9991-1C5D-40C5-A797-64F69C323DC2}" destId="{EC8B2BEC-68AB-4536-97B9-6E56BCA024AF}" srcOrd="1" destOrd="0" parTransId="{97C71304-7AD0-41C1-AF94-D7ED36520F91}" sibTransId="{21866E8E-6F2A-40A5-8AD3-37BDAC79D5D2}"/>
    <dgm:cxn modelId="{F3B64725-7FB9-4C74-BC7B-C3BE2FB4EA24}" type="presOf" srcId="{10662B25-2CED-40D3-B930-CD6240090CB8}" destId="{22E9753C-35D4-48A9-AA49-A81B9D84825E}" srcOrd="0" destOrd="0" presId="urn:microsoft.com/office/officeart/2018/2/layout/IconLabelList"/>
    <dgm:cxn modelId="{34DA9525-4E16-4562-8B6A-FA0F37A0F0C0}" type="presOf" srcId="{4DEC9991-1C5D-40C5-A797-64F69C323DC2}" destId="{9E282005-6AF9-4FAD-A14F-B83101E3627F}" srcOrd="0" destOrd="0" presId="urn:microsoft.com/office/officeart/2018/2/layout/IconLabelList"/>
    <dgm:cxn modelId="{F5AF8030-EAF2-48C2-ACAF-A06F6DF8E9CE}" type="presOf" srcId="{C1019450-5422-4FDE-9317-9A1D989A97C4}" destId="{6F7EE400-9D4F-4D4F-BDF3-B283B6C1AD4A}" srcOrd="0" destOrd="0" presId="urn:microsoft.com/office/officeart/2018/2/layout/IconLabelList"/>
    <dgm:cxn modelId="{7699A94A-464E-4187-AD6E-D9135B55D106}" srcId="{4DEC9991-1C5D-40C5-A797-64F69C323DC2}" destId="{C1019450-5422-4FDE-9317-9A1D989A97C4}" srcOrd="3" destOrd="0" parTransId="{38788C3D-6768-4090-A543-5FD8CE678E9B}" sibTransId="{CB8EA1FF-7783-46FD-941E-C9372C249719}"/>
    <dgm:cxn modelId="{AAF87C83-DDE4-44E8-9BA4-FBE29B0DC543}" type="presOf" srcId="{ED591EB9-DD41-4A71-9218-C2674D704FEA}" destId="{ABCED126-7C93-49D2-9635-A065558B1C6C}" srcOrd="0" destOrd="0" presId="urn:microsoft.com/office/officeart/2018/2/layout/IconLabelList"/>
    <dgm:cxn modelId="{C75BA29C-A9C5-452F-8B09-06D25D2ED9DF}" type="presOf" srcId="{6EFC11AD-E789-4B3D-B634-AA1AD3532984}" destId="{182216FE-5561-4BD7-AEA2-DAB3288A1AA3}" srcOrd="0" destOrd="0" presId="urn:microsoft.com/office/officeart/2018/2/layout/IconLabelList"/>
    <dgm:cxn modelId="{70E77CB5-C662-49BC-B1D1-38D03BD51703}" srcId="{4DEC9991-1C5D-40C5-A797-64F69C323DC2}" destId="{6EFC11AD-E789-4B3D-B634-AA1AD3532984}" srcOrd="0" destOrd="0" parTransId="{7D6BA4F3-6439-4F71-8292-7DBC4E4FCA93}" sibTransId="{D14A0C9D-E130-44B6-AFD3-E3141443AE9C}"/>
    <dgm:cxn modelId="{3E8B2DC2-652A-4F92-AD2E-5424BDEBF582}" type="presOf" srcId="{EC8B2BEC-68AB-4536-97B9-6E56BCA024AF}" destId="{C7859552-720B-4D8F-8E57-0340956619E3}" srcOrd="0" destOrd="0" presId="urn:microsoft.com/office/officeart/2018/2/layout/IconLabelList"/>
    <dgm:cxn modelId="{57574FE8-12BF-4A89-B1BA-E9F4694D68CF}" srcId="{4DEC9991-1C5D-40C5-A797-64F69C323DC2}" destId="{10662B25-2CED-40D3-B930-CD6240090CB8}" srcOrd="2" destOrd="0" parTransId="{90E1B509-66E9-4152-ABB2-8A3879896625}" sibTransId="{9744BB9C-CD5F-41E0-9A37-D421F076D68B}"/>
    <dgm:cxn modelId="{678DC790-E482-4B9D-9861-D2BC99615D3B}" type="presParOf" srcId="{9E282005-6AF9-4FAD-A14F-B83101E3627F}" destId="{A288984E-7656-43A1-9B70-9916EB2866AA}" srcOrd="0" destOrd="0" presId="urn:microsoft.com/office/officeart/2018/2/layout/IconLabelList"/>
    <dgm:cxn modelId="{DC8D0A2D-0258-49E3-99C1-43DE6C3AE0E0}" type="presParOf" srcId="{A288984E-7656-43A1-9B70-9916EB2866AA}" destId="{054914B4-EB5A-4142-BE0C-B5F6636CC37F}" srcOrd="0" destOrd="0" presId="urn:microsoft.com/office/officeart/2018/2/layout/IconLabelList"/>
    <dgm:cxn modelId="{2E3474F8-1461-404C-BAF1-FC31C27EFC10}" type="presParOf" srcId="{A288984E-7656-43A1-9B70-9916EB2866AA}" destId="{920F305E-AD9C-4D10-ABDD-2D5B0346864F}" srcOrd="1" destOrd="0" presId="urn:microsoft.com/office/officeart/2018/2/layout/IconLabelList"/>
    <dgm:cxn modelId="{F9A43349-6D34-4316-91A3-84D515E1174D}" type="presParOf" srcId="{A288984E-7656-43A1-9B70-9916EB2866AA}" destId="{182216FE-5561-4BD7-AEA2-DAB3288A1AA3}" srcOrd="2" destOrd="0" presId="urn:microsoft.com/office/officeart/2018/2/layout/IconLabelList"/>
    <dgm:cxn modelId="{FCC4CF06-9848-4104-9231-B11A1B93230A}" type="presParOf" srcId="{9E282005-6AF9-4FAD-A14F-B83101E3627F}" destId="{0B5C5230-8A26-4958-A3A6-887CB9DF116C}" srcOrd="1" destOrd="0" presId="urn:microsoft.com/office/officeart/2018/2/layout/IconLabelList"/>
    <dgm:cxn modelId="{FF76C2E4-0F35-4701-B4EC-4246F20F3CE2}" type="presParOf" srcId="{9E282005-6AF9-4FAD-A14F-B83101E3627F}" destId="{321633AF-70E6-4989-9D11-B5614C15BBC4}" srcOrd="2" destOrd="0" presId="urn:microsoft.com/office/officeart/2018/2/layout/IconLabelList"/>
    <dgm:cxn modelId="{6E55ACC7-417B-4968-9B84-2615FEDE15B7}" type="presParOf" srcId="{321633AF-70E6-4989-9D11-B5614C15BBC4}" destId="{BF33DC5A-89CF-4511-A77B-70E158910EB7}" srcOrd="0" destOrd="0" presId="urn:microsoft.com/office/officeart/2018/2/layout/IconLabelList"/>
    <dgm:cxn modelId="{F3A0EC4F-FD8A-4B52-B9C3-A9748AB34860}" type="presParOf" srcId="{321633AF-70E6-4989-9D11-B5614C15BBC4}" destId="{3594ABE1-E57E-4A7C-AABF-53D99139653D}" srcOrd="1" destOrd="0" presId="urn:microsoft.com/office/officeart/2018/2/layout/IconLabelList"/>
    <dgm:cxn modelId="{6443E814-9AD9-45A6-AA5C-64CFC4431A80}" type="presParOf" srcId="{321633AF-70E6-4989-9D11-B5614C15BBC4}" destId="{C7859552-720B-4D8F-8E57-0340956619E3}" srcOrd="2" destOrd="0" presId="urn:microsoft.com/office/officeart/2018/2/layout/IconLabelList"/>
    <dgm:cxn modelId="{E7007609-8568-4C94-A104-BA6B036A8CAE}" type="presParOf" srcId="{9E282005-6AF9-4FAD-A14F-B83101E3627F}" destId="{E99E56C9-F577-433A-BFE3-F95D4EEE1FAD}" srcOrd="3" destOrd="0" presId="urn:microsoft.com/office/officeart/2018/2/layout/IconLabelList"/>
    <dgm:cxn modelId="{634B91DA-6EBB-4BDB-9820-7F7A10AE9391}" type="presParOf" srcId="{9E282005-6AF9-4FAD-A14F-B83101E3627F}" destId="{C2035636-D7FC-48F6-B3F3-8AC73AF6A287}" srcOrd="4" destOrd="0" presId="urn:microsoft.com/office/officeart/2018/2/layout/IconLabelList"/>
    <dgm:cxn modelId="{2F4B66AF-C8A9-4F05-B95C-F93F9A8A9374}" type="presParOf" srcId="{C2035636-D7FC-48F6-B3F3-8AC73AF6A287}" destId="{8F8D3BCE-3CF4-4A55-AC0B-F8CD45E9AF16}" srcOrd="0" destOrd="0" presId="urn:microsoft.com/office/officeart/2018/2/layout/IconLabelList"/>
    <dgm:cxn modelId="{7493FF48-D83E-4B39-AA2B-1682ABD65146}" type="presParOf" srcId="{C2035636-D7FC-48F6-B3F3-8AC73AF6A287}" destId="{98A47040-15EB-4A8B-82B2-E2BE5B569D95}" srcOrd="1" destOrd="0" presId="urn:microsoft.com/office/officeart/2018/2/layout/IconLabelList"/>
    <dgm:cxn modelId="{8C8F0818-9C3E-4287-9770-2CC6172200E9}" type="presParOf" srcId="{C2035636-D7FC-48F6-B3F3-8AC73AF6A287}" destId="{22E9753C-35D4-48A9-AA49-A81B9D84825E}" srcOrd="2" destOrd="0" presId="urn:microsoft.com/office/officeart/2018/2/layout/IconLabelList"/>
    <dgm:cxn modelId="{A02B65BD-D164-4114-911A-A5554D3978F6}" type="presParOf" srcId="{9E282005-6AF9-4FAD-A14F-B83101E3627F}" destId="{8948E4C6-99AE-412C-A56F-78E24E7D5960}" srcOrd="5" destOrd="0" presId="urn:microsoft.com/office/officeart/2018/2/layout/IconLabelList"/>
    <dgm:cxn modelId="{9F647140-F29D-498C-B5EA-AF3AEECE9E76}" type="presParOf" srcId="{9E282005-6AF9-4FAD-A14F-B83101E3627F}" destId="{FC294F92-1951-47E4-8EF1-1D953AC576CF}" srcOrd="6" destOrd="0" presId="urn:microsoft.com/office/officeart/2018/2/layout/IconLabelList"/>
    <dgm:cxn modelId="{5670BCB1-9CB3-4053-8F5D-6A3D773CD179}" type="presParOf" srcId="{FC294F92-1951-47E4-8EF1-1D953AC576CF}" destId="{412960A6-1A8A-4721-8DCC-DE58C985F74C}" srcOrd="0" destOrd="0" presId="urn:microsoft.com/office/officeart/2018/2/layout/IconLabelList"/>
    <dgm:cxn modelId="{9781D59F-111C-420F-8BBC-CBC75BE3E940}" type="presParOf" srcId="{FC294F92-1951-47E4-8EF1-1D953AC576CF}" destId="{C31BC17F-2272-47B0-A64E-1113E98477E3}" srcOrd="1" destOrd="0" presId="urn:microsoft.com/office/officeart/2018/2/layout/IconLabelList"/>
    <dgm:cxn modelId="{FD16CA26-BD38-41C3-AAD6-4B3B2A328668}" type="presParOf" srcId="{FC294F92-1951-47E4-8EF1-1D953AC576CF}" destId="{6F7EE400-9D4F-4D4F-BDF3-B283B6C1AD4A}" srcOrd="2" destOrd="0" presId="urn:microsoft.com/office/officeart/2018/2/layout/IconLabelList"/>
    <dgm:cxn modelId="{DD9FE689-EF4A-4B9F-9C86-25D3CEBFA218}" type="presParOf" srcId="{9E282005-6AF9-4FAD-A14F-B83101E3627F}" destId="{11E172CE-26DA-48F6-9CFF-E0A0007AD82B}" srcOrd="7" destOrd="0" presId="urn:microsoft.com/office/officeart/2018/2/layout/IconLabelList"/>
    <dgm:cxn modelId="{3657CFDF-6E7C-482F-B113-913FB3A4227B}" type="presParOf" srcId="{9E282005-6AF9-4FAD-A14F-B83101E3627F}" destId="{C9DCEC15-EB41-48F3-BCEC-8A3DB3191B2A}" srcOrd="8" destOrd="0" presId="urn:microsoft.com/office/officeart/2018/2/layout/IconLabelList"/>
    <dgm:cxn modelId="{71D5FD22-735B-4D35-B866-B98AC06C4CFD}" type="presParOf" srcId="{C9DCEC15-EB41-48F3-BCEC-8A3DB3191B2A}" destId="{7F516210-045D-46D7-8455-034963429A35}" srcOrd="0" destOrd="0" presId="urn:microsoft.com/office/officeart/2018/2/layout/IconLabelList"/>
    <dgm:cxn modelId="{32A693FB-AA52-4928-B575-5115B02E741B}" type="presParOf" srcId="{C9DCEC15-EB41-48F3-BCEC-8A3DB3191B2A}" destId="{FF1231A0-16FD-4DB8-9E7F-6BFE2773BECC}" srcOrd="1" destOrd="0" presId="urn:microsoft.com/office/officeart/2018/2/layout/IconLabelList"/>
    <dgm:cxn modelId="{C5EAD5B1-A064-473E-8B21-AF815B8870D0}" type="presParOf" srcId="{C9DCEC15-EB41-48F3-BCEC-8A3DB3191B2A}" destId="{ABCED126-7C93-49D2-9635-A065558B1C6C}"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A9A09C3-7A61-4B83-BC9E-22A76418077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03E1020-41CD-4BDC-A8EF-30D3498C653D}">
      <dgm:prSet custT="1"/>
      <dgm:spPr/>
      <dgm:t>
        <a:bodyPr/>
        <a:lstStyle/>
        <a:p>
          <a:r>
            <a:rPr lang="en-US" sz="2400" b="1" u="sng" dirty="0"/>
            <a:t>Grant Agreements include</a:t>
          </a:r>
          <a:r>
            <a:rPr lang="en-US" sz="2400" b="1" dirty="0"/>
            <a:t>:</a:t>
          </a:r>
          <a:endParaRPr lang="en-US" sz="2400" dirty="0"/>
        </a:p>
      </dgm:t>
    </dgm:pt>
    <dgm:pt modelId="{A010C2F9-011E-46A7-BF17-769F141F6CB0}" type="parTrans" cxnId="{DEC31DEA-1876-4183-9590-2656801862EA}">
      <dgm:prSet/>
      <dgm:spPr/>
      <dgm:t>
        <a:bodyPr/>
        <a:lstStyle/>
        <a:p>
          <a:endParaRPr lang="en-US"/>
        </a:p>
      </dgm:t>
    </dgm:pt>
    <dgm:pt modelId="{A65F3FB9-A486-4B2D-95AF-43BB99565D13}" type="sibTrans" cxnId="{DEC31DEA-1876-4183-9590-2656801862EA}">
      <dgm:prSet/>
      <dgm:spPr/>
      <dgm:t>
        <a:bodyPr/>
        <a:lstStyle/>
        <a:p>
          <a:endParaRPr lang="en-US"/>
        </a:p>
      </dgm:t>
    </dgm:pt>
    <dgm:pt modelId="{4CA5169E-74FD-4EA8-8972-B70336D0038D}">
      <dgm:prSet custT="1"/>
      <dgm:spPr/>
      <dgm:t>
        <a:bodyPr/>
        <a:lstStyle/>
        <a:p>
          <a:r>
            <a:rPr lang="en-US" sz="2400" b="1" dirty="0">
              <a:ea typeface="Tahoma" panose="020B0604030504040204" pitchFamily="34" charset="0"/>
              <a:cs typeface="Tahoma" panose="020B0604030504040204" pitchFamily="34" charset="0"/>
            </a:rPr>
            <a:t>Real Estate and/or Equipment.</a:t>
          </a:r>
          <a:r>
            <a:rPr lang="en-US" sz="2400" dirty="0"/>
            <a:t> The contract will state if the project consists of real estate or equipment purchases</a:t>
          </a:r>
        </a:p>
      </dgm:t>
    </dgm:pt>
    <dgm:pt modelId="{C78E653E-DCEE-4B6E-BCCF-FE92C9C6513F}" type="parTrans" cxnId="{F2D61BBF-7A01-4643-A1C2-39D2A246601F}">
      <dgm:prSet/>
      <dgm:spPr/>
      <dgm:t>
        <a:bodyPr/>
        <a:lstStyle/>
        <a:p>
          <a:endParaRPr lang="en-US"/>
        </a:p>
      </dgm:t>
    </dgm:pt>
    <dgm:pt modelId="{546A125A-8EC8-4748-A031-59C2C32583E9}" type="sibTrans" cxnId="{F2D61BBF-7A01-4643-A1C2-39D2A246601F}">
      <dgm:prSet/>
      <dgm:spPr/>
      <dgm:t>
        <a:bodyPr/>
        <a:lstStyle/>
        <a:p>
          <a:endParaRPr lang="en-US"/>
        </a:p>
      </dgm:t>
    </dgm:pt>
    <dgm:pt modelId="{75F9F0A2-A4A9-4759-80A6-57DF3E92B504}">
      <dgm:prSet custT="1"/>
      <dgm:spPr/>
      <dgm:t>
        <a:bodyPr/>
        <a:lstStyle/>
        <a:p>
          <a:r>
            <a:rPr lang="en-US" sz="2400" b="1" dirty="0">
              <a:ea typeface="Tahoma" panose="020B0604030504040204" pitchFamily="34" charset="0"/>
              <a:cs typeface="Tahoma" panose="020B0604030504040204" pitchFamily="34" charset="0"/>
            </a:rPr>
            <a:t>Sub-recipients (If applicable). </a:t>
          </a:r>
          <a:r>
            <a:rPr lang="en-US" sz="2400" dirty="0"/>
            <a:t>This will include an outline of those funds that will be sub-awarded to organizations or entities that are not the recipient.</a:t>
          </a:r>
        </a:p>
      </dgm:t>
    </dgm:pt>
    <dgm:pt modelId="{62617148-FFD3-4A34-9CDD-44F7F88AA784}" type="parTrans" cxnId="{7B292A86-9F4C-4825-8B81-FDE436F72943}">
      <dgm:prSet/>
      <dgm:spPr/>
      <dgm:t>
        <a:bodyPr/>
        <a:lstStyle/>
        <a:p>
          <a:endParaRPr lang="en-US"/>
        </a:p>
      </dgm:t>
    </dgm:pt>
    <dgm:pt modelId="{9614AB64-E4CE-48F2-A266-0650132D1D32}" type="sibTrans" cxnId="{7B292A86-9F4C-4825-8B81-FDE436F72943}">
      <dgm:prSet/>
      <dgm:spPr/>
      <dgm:t>
        <a:bodyPr/>
        <a:lstStyle/>
        <a:p>
          <a:endParaRPr lang="en-US"/>
        </a:p>
      </dgm:t>
    </dgm:pt>
    <dgm:pt modelId="{0FBE7087-D35F-4ABF-8ACA-EAFFB31BF1F7}">
      <dgm:prSet custT="1"/>
      <dgm:spPr/>
      <dgm:t>
        <a:bodyPr/>
        <a:lstStyle/>
        <a:p>
          <a:r>
            <a:rPr lang="en-US" sz="2400" u="sng" dirty="0">
              <a:highlight>
                <a:srgbClr val="FFFF00"/>
              </a:highlight>
              <a:ea typeface="Tahoma" panose="020B0604030504040204" pitchFamily="34" charset="0"/>
              <a:cs typeface="Tahoma" panose="020B0604030504040204" pitchFamily="34" charset="0"/>
            </a:rPr>
            <a:t>The Grant Agreement is not approval to expend funds. A Notice to Proceed must be issued to expend any funds include match/cost share.</a:t>
          </a:r>
        </a:p>
      </dgm:t>
    </dgm:pt>
    <dgm:pt modelId="{4813D7BE-1BFD-45A2-889C-B9635A040C1D}" type="parTrans" cxnId="{ED695102-F388-4CA1-8BD9-1F8DDAD2E1C3}">
      <dgm:prSet/>
      <dgm:spPr/>
    </dgm:pt>
    <dgm:pt modelId="{3E2488FC-8332-4967-99D3-6C3127E9398F}" type="sibTrans" cxnId="{ED695102-F388-4CA1-8BD9-1F8DDAD2E1C3}">
      <dgm:prSet/>
      <dgm:spPr/>
    </dgm:pt>
    <dgm:pt modelId="{6EDBE88C-1EB8-4631-87B2-2DEEA9C66DD9}" type="pres">
      <dgm:prSet presAssocID="{BA9A09C3-7A61-4B83-BC9E-22A764180777}" presName="linear" presStyleCnt="0">
        <dgm:presLayoutVars>
          <dgm:animLvl val="lvl"/>
          <dgm:resizeHandles val="exact"/>
        </dgm:presLayoutVars>
      </dgm:prSet>
      <dgm:spPr/>
    </dgm:pt>
    <dgm:pt modelId="{BBFF034A-9DDE-4109-A182-3B69EA12482C}" type="pres">
      <dgm:prSet presAssocID="{403E1020-41CD-4BDC-A8EF-30D3498C653D}" presName="parentText" presStyleLbl="node1" presStyleIdx="0" presStyleCnt="1" custScaleY="135280" custLinFactNeighborX="-179" custLinFactNeighborY="-92301">
        <dgm:presLayoutVars>
          <dgm:chMax val="0"/>
          <dgm:bulletEnabled val="1"/>
        </dgm:presLayoutVars>
      </dgm:prSet>
      <dgm:spPr/>
    </dgm:pt>
    <dgm:pt modelId="{2C2D9951-AA7D-4975-AEBD-7EB2C77A2510}" type="pres">
      <dgm:prSet presAssocID="{403E1020-41CD-4BDC-A8EF-30D3498C653D}" presName="childText" presStyleLbl="revTx" presStyleIdx="0" presStyleCnt="1" custScaleY="196663">
        <dgm:presLayoutVars>
          <dgm:bulletEnabled val="1"/>
        </dgm:presLayoutVars>
      </dgm:prSet>
      <dgm:spPr/>
    </dgm:pt>
  </dgm:ptLst>
  <dgm:cxnLst>
    <dgm:cxn modelId="{ED695102-F388-4CA1-8BD9-1F8DDAD2E1C3}" srcId="{403E1020-41CD-4BDC-A8EF-30D3498C653D}" destId="{0FBE7087-D35F-4ABF-8ACA-EAFFB31BF1F7}" srcOrd="2" destOrd="0" parTransId="{4813D7BE-1BFD-45A2-889C-B9635A040C1D}" sibTransId="{3E2488FC-8332-4967-99D3-6C3127E9398F}"/>
    <dgm:cxn modelId="{39A7832B-B3A6-449B-88A4-24B591B2A969}" type="presOf" srcId="{BA9A09C3-7A61-4B83-BC9E-22A764180777}" destId="{6EDBE88C-1EB8-4631-87B2-2DEEA9C66DD9}" srcOrd="0" destOrd="0" presId="urn:microsoft.com/office/officeart/2005/8/layout/vList2"/>
    <dgm:cxn modelId="{5012472D-3A8A-4243-8267-256750C715A4}" type="presOf" srcId="{75F9F0A2-A4A9-4759-80A6-57DF3E92B504}" destId="{2C2D9951-AA7D-4975-AEBD-7EB2C77A2510}" srcOrd="0" destOrd="1" presId="urn:microsoft.com/office/officeart/2005/8/layout/vList2"/>
    <dgm:cxn modelId="{DA056B35-2896-4138-801A-1CFD62C215F5}" type="presOf" srcId="{4CA5169E-74FD-4EA8-8972-B70336D0038D}" destId="{2C2D9951-AA7D-4975-AEBD-7EB2C77A2510}" srcOrd="0" destOrd="0" presId="urn:microsoft.com/office/officeart/2005/8/layout/vList2"/>
    <dgm:cxn modelId="{7B292A86-9F4C-4825-8B81-FDE436F72943}" srcId="{403E1020-41CD-4BDC-A8EF-30D3498C653D}" destId="{75F9F0A2-A4A9-4759-80A6-57DF3E92B504}" srcOrd="1" destOrd="0" parTransId="{62617148-FFD3-4A34-9CDD-44F7F88AA784}" sibTransId="{9614AB64-E4CE-48F2-A266-0650132D1D32}"/>
    <dgm:cxn modelId="{B9D0D193-5211-43FC-9947-D79D0241C535}" type="presOf" srcId="{403E1020-41CD-4BDC-A8EF-30D3498C653D}" destId="{BBFF034A-9DDE-4109-A182-3B69EA12482C}" srcOrd="0" destOrd="0" presId="urn:microsoft.com/office/officeart/2005/8/layout/vList2"/>
    <dgm:cxn modelId="{F2D61BBF-7A01-4643-A1C2-39D2A246601F}" srcId="{403E1020-41CD-4BDC-A8EF-30D3498C653D}" destId="{4CA5169E-74FD-4EA8-8972-B70336D0038D}" srcOrd="0" destOrd="0" parTransId="{C78E653E-DCEE-4B6E-BCCF-FE92C9C6513F}" sibTransId="{546A125A-8EC8-4748-A031-59C2C32583E9}"/>
    <dgm:cxn modelId="{B25A6DDB-5895-4215-9653-F9C97F0A835F}" type="presOf" srcId="{0FBE7087-D35F-4ABF-8ACA-EAFFB31BF1F7}" destId="{2C2D9951-AA7D-4975-AEBD-7EB2C77A2510}" srcOrd="0" destOrd="2" presId="urn:microsoft.com/office/officeart/2005/8/layout/vList2"/>
    <dgm:cxn modelId="{DEC31DEA-1876-4183-9590-2656801862EA}" srcId="{BA9A09C3-7A61-4B83-BC9E-22A764180777}" destId="{403E1020-41CD-4BDC-A8EF-30D3498C653D}" srcOrd="0" destOrd="0" parTransId="{A010C2F9-011E-46A7-BF17-769F141F6CB0}" sibTransId="{A65F3FB9-A486-4B2D-95AF-43BB99565D13}"/>
    <dgm:cxn modelId="{11466E02-602C-41A9-B5B7-C7789A4C4C80}" type="presParOf" srcId="{6EDBE88C-1EB8-4631-87B2-2DEEA9C66DD9}" destId="{BBFF034A-9DDE-4109-A182-3B69EA12482C}" srcOrd="0" destOrd="0" presId="urn:microsoft.com/office/officeart/2005/8/layout/vList2"/>
    <dgm:cxn modelId="{B41BF90F-DB0B-4F12-9BA5-6ECF6F1551DA}" type="presParOf" srcId="{6EDBE88C-1EB8-4631-87B2-2DEEA9C66DD9}" destId="{2C2D9951-AA7D-4975-AEBD-7EB2C77A2510}"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58E53E2-8789-46DD-8A48-ED9D50E5976D}"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F3C13574-EFE0-439F-AE67-503D55B9F647}">
      <dgm:prSet/>
      <dgm:spPr/>
      <dgm:t>
        <a:bodyPr/>
        <a:lstStyle/>
        <a:p>
          <a:r>
            <a:rPr lang="en-US" b="1" u="sng" dirty="0"/>
            <a:t>Project Initiation</a:t>
          </a:r>
          <a:r>
            <a:rPr lang="en-US" dirty="0"/>
            <a:t>: Notice of Award, Obligation of Federal Funds, New Grantee Training, LDD Contract, Documentation for Grant Agreement. Executed Grant Agreement </a:t>
          </a:r>
        </a:p>
      </dgm:t>
    </dgm:pt>
    <dgm:pt modelId="{8EC1094D-9BFB-4395-B488-6EB08FC05B73}" type="parTrans" cxnId="{19ECD0F2-BC8E-4D82-8C8B-2D88F0544138}">
      <dgm:prSet/>
      <dgm:spPr/>
      <dgm:t>
        <a:bodyPr/>
        <a:lstStyle/>
        <a:p>
          <a:endParaRPr lang="en-US"/>
        </a:p>
      </dgm:t>
    </dgm:pt>
    <dgm:pt modelId="{EA6F636C-B71F-4168-AF47-88B8E5975C7B}" type="sibTrans" cxnId="{19ECD0F2-BC8E-4D82-8C8B-2D88F0544138}">
      <dgm:prSet/>
      <dgm:spPr/>
      <dgm:t>
        <a:bodyPr/>
        <a:lstStyle/>
        <a:p>
          <a:endParaRPr lang="en-US"/>
        </a:p>
      </dgm:t>
    </dgm:pt>
    <dgm:pt modelId="{DF637C73-CDE4-420E-9630-4B4E218E6127}">
      <dgm:prSet custT="1"/>
      <dgm:spPr>
        <a:solidFill>
          <a:srgbClr val="FFFF00"/>
        </a:solidFill>
      </dgm:spPr>
      <dgm:t>
        <a:bodyPr/>
        <a:lstStyle/>
        <a:p>
          <a:pPr algn="ctr"/>
          <a:r>
            <a:rPr lang="en-US" sz="2000" b="1" u="sng" dirty="0">
              <a:solidFill>
                <a:schemeClr val="tx1"/>
              </a:solidFill>
            </a:rPr>
            <a:t>Pre-Notice to Proceed</a:t>
          </a:r>
          <a:endParaRPr lang="en-US" sz="2000" b="1" dirty="0">
            <a:solidFill>
              <a:schemeClr val="tx1"/>
            </a:solidFill>
          </a:endParaRPr>
        </a:p>
      </dgm:t>
    </dgm:pt>
    <dgm:pt modelId="{47CFF0F4-CFC8-4266-BA8C-11ACCE79E598}" type="parTrans" cxnId="{54EC6A93-96B8-49FF-820B-9306052E65C8}">
      <dgm:prSet/>
      <dgm:spPr/>
      <dgm:t>
        <a:bodyPr/>
        <a:lstStyle/>
        <a:p>
          <a:endParaRPr lang="en-US"/>
        </a:p>
      </dgm:t>
    </dgm:pt>
    <dgm:pt modelId="{C378DB9D-42C6-43A8-B4A2-48B7141450EE}" type="sibTrans" cxnId="{54EC6A93-96B8-49FF-820B-9306052E65C8}">
      <dgm:prSet/>
      <dgm:spPr/>
      <dgm:t>
        <a:bodyPr/>
        <a:lstStyle/>
        <a:p>
          <a:endParaRPr lang="en-US"/>
        </a:p>
      </dgm:t>
    </dgm:pt>
    <dgm:pt modelId="{79ACB86D-F174-41CF-AB0E-E9A4FD7ADB02}">
      <dgm:prSet/>
      <dgm:spPr/>
      <dgm:t>
        <a:bodyPr/>
        <a:lstStyle/>
        <a:p>
          <a:r>
            <a:rPr lang="en-US" b="1" u="sng" dirty="0"/>
            <a:t>Project Implementation</a:t>
          </a:r>
          <a:r>
            <a:rPr lang="en-US" dirty="0"/>
            <a:t>: Quarterly Progress Reports, Reimbursements, Annual reporting</a:t>
          </a:r>
        </a:p>
      </dgm:t>
    </dgm:pt>
    <dgm:pt modelId="{D30B6CF7-34BD-4500-A61A-F25463D1C514}" type="parTrans" cxnId="{DBA417FB-33D6-4D15-98FC-CD10788EF874}">
      <dgm:prSet/>
      <dgm:spPr/>
      <dgm:t>
        <a:bodyPr/>
        <a:lstStyle/>
        <a:p>
          <a:endParaRPr lang="en-US"/>
        </a:p>
      </dgm:t>
    </dgm:pt>
    <dgm:pt modelId="{BC5F827E-AE40-4676-8717-5CB9FBB4D8BD}" type="sibTrans" cxnId="{DBA417FB-33D6-4D15-98FC-CD10788EF874}">
      <dgm:prSet/>
      <dgm:spPr/>
      <dgm:t>
        <a:bodyPr/>
        <a:lstStyle/>
        <a:p>
          <a:endParaRPr lang="en-US"/>
        </a:p>
      </dgm:t>
    </dgm:pt>
    <dgm:pt modelId="{2F9C10A2-3398-4273-A806-B51EF30FD247}">
      <dgm:prSet/>
      <dgm:spPr/>
      <dgm:t>
        <a:bodyPr/>
        <a:lstStyle/>
        <a:p>
          <a:r>
            <a:rPr lang="en-US" b="1" u="sng" dirty="0"/>
            <a:t>Project Closeout</a:t>
          </a:r>
          <a:r>
            <a:rPr lang="en-US" dirty="0"/>
            <a:t>: Documentation, 3-year post award reporting</a:t>
          </a:r>
        </a:p>
      </dgm:t>
    </dgm:pt>
    <dgm:pt modelId="{81F3BDC3-B7BB-4ACB-812C-A13F4A6B7987}" type="parTrans" cxnId="{B834DDC6-5D5E-4A25-8AA9-3569ECD21F29}">
      <dgm:prSet/>
      <dgm:spPr/>
      <dgm:t>
        <a:bodyPr/>
        <a:lstStyle/>
        <a:p>
          <a:endParaRPr lang="en-US"/>
        </a:p>
      </dgm:t>
    </dgm:pt>
    <dgm:pt modelId="{5C4FCAAB-809B-44C0-962E-C3D753A0D836}" type="sibTrans" cxnId="{B834DDC6-5D5E-4A25-8AA9-3569ECD21F29}">
      <dgm:prSet/>
      <dgm:spPr/>
      <dgm:t>
        <a:bodyPr/>
        <a:lstStyle/>
        <a:p>
          <a:endParaRPr lang="en-US"/>
        </a:p>
      </dgm:t>
    </dgm:pt>
    <dgm:pt modelId="{770C0B56-2F3A-44D5-B0E6-D823E183BB4B}">
      <dgm:prSet/>
      <dgm:spPr/>
      <dgm:t>
        <a:bodyPr/>
        <a:lstStyle/>
        <a:p>
          <a:r>
            <a:rPr lang="en-US" b="1" u="sng" dirty="0"/>
            <a:t>Pre-Award</a:t>
          </a:r>
          <a:r>
            <a:rPr lang="en-US" dirty="0"/>
            <a:t>: Catalyst Program Announcement, LOI Phase, Application Phase, Project Selection </a:t>
          </a:r>
        </a:p>
      </dgm:t>
    </dgm:pt>
    <dgm:pt modelId="{01BA4EE4-B0CC-41AA-851E-12EA7D5364E5}" type="parTrans" cxnId="{CD576959-C2A5-4729-AC02-4D7F0F3FE08E}">
      <dgm:prSet/>
      <dgm:spPr/>
      <dgm:t>
        <a:bodyPr/>
        <a:lstStyle/>
        <a:p>
          <a:endParaRPr lang="en-US"/>
        </a:p>
      </dgm:t>
    </dgm:pt>
    <dgm:pt modelId="{D5C89462-A8CE-46A8-8369-611E23582793}" type="sibTrans" cxnId="{CD576959-C2A5-4729-AC02-4D7F0F3FE08E}">
      <dgm:prSet/>
      <dgm:spPr/>
      <dgm:t>
        <a:bodyPr/>
        <a:lstStyle/>
        <a:p>
          <a:endParaRPr lang="en-US"/>
        </a:p>
      </dgm:t>
    </dgm:pt>
    <dgm:pt modelId="{A3E3585E-A81D-4B5B-A714-DAD8C2244AE8}" type="pres">
      <dgm:prSet presAssocID="{B58E53E2-8789-46DD-8A48-ED9D50E5976D}" presName="outerComposite" presStyleCnt="0">
        <dgm:presLayoutVars>
          <dgm:chMax val="5"/>
          <dgm:dir/>
          <dgm:resizeHandles val="exact"/>
        </dgm:presLayoutVars>
      </dgm:prSet>
      <dgm:spPr/>
    </dgm:pt>
    <dgm:pt modelId="{3536B1D5-D58F-4A2C-B0EE-65DD9409309F}" type="pres">
      <dgm:prSet presAssocID="{B58E53E2-8789-46DD-8A48-ED9D50E5976D}" presName="dummyMaxCanvas" presStyleCnt="0">
        <dgm:presLayoutVars/>
      </dgm:prSet>
      <dgm:spPr/>
    </dgm:pt>
    <dgm:pt modelId="{34CE534E-DF83-4867-8EF0-E8F5FF396A12}" type="pres">
      <dgm:prSet presAssocID="{B58E53E2-8789-46DD-8A48-ED9D50E5976D}" presName="FiveNodes_1" presStyleLbl="node1" presStyleIdx="0" presStyleCnt="5">
        <dgm:presLayoutVars>
          <dgm:bulletEnabled val="1"/>
        </dgm:presLayoutVars>
      </dgm:prSet>
      <dgm:spPr/>
    </dgm:pt>
    <dgm:pt modelId="{A6EC7D2C-1775-461E-8F95-11BAD6EF5D42}" type="pres">
      <dgm:prSet presAssocID="{B58E53E2-8789-46DD-8A48-ED9D50E5976D}" presName="FiveNodes_2" presStyleLbl="node1" presStyleIdx="1" presStyleCnt="5">
        <dgm:presLayoutVars>
          <dgm:bulletEnabled val="1"/>
        </dgm:presLayoutVars>
      </dgm:prSet>
      <dgm:spPr/>
    </dgm:pt>
    <dgm:pt modelId="{CDC16960-036E-4412-97ED-CB78B72B969D}" type="pres">
      <dgm:prSet presAssocID="{B58E53E2-8789-46DD-8A48-ED9D50E5976D}" presName="FiveNodes_3" presStyleLbl="node1" presStyleIdx="2" presStyleCnt="5" custScaleY="129683">
        <dgm:presLayoutVars>
          <dgm:bulletEnabled val="1"/>
        </dgm:presLayoutVars>
      </dgm:prSet>
      <dgm:spPr/>
    </dgm:pt>
    <dgm:pt modelId="{191C46DD-D87F-4843-9893-84A74EE97E32}" type="pres">
      <dgm:prSet presAssocID="{B58E53E2-8789-46DD-8A48-ED9D50E5976D}" presName="FiveNodes_4" presStyleLbl="node1" presStyleIdx="3" presStyleCnt="5">
        <dgm:presLayoutVars>
          <dgm:bulletEnabled val="1"/>
        </dgm:presLayoutVars>
      </dgm:prSet>
      <dgm:spPr/>
    </dgm:pt>
    <dgm:pt modelId="{3F00D88B-1EA2-4ACC-B45C-8EA3A0F2D6E9}" type="pres">
      <dgm:prSet presAssocID="{B58E53E2-8789-46DD-8A48-ED9D50E5976D}" presName="FiveNodes_5" presStyleLbl="node1" presStyleIdx="4" presStyleCnt="5">
        <dgm:presLayoutVars>
          <dgm:bulletEnabled val="1"/>
        </dgm:presLayoutVars>
      </dgm:prSet>
      <dgm:spPr/>
    </dgm:pt>
    <dgm:pt modelId="{A16E0C71-E094-4DE0-80E1-194A984479AB}" type="pres">
      <dgm:prSet presAssocID="{B58E53E2-8789-46DD-8A48-ED9D50E5976D}" presName="FiveConn_1-2" presStyleLbl="fgAccFollowNode1" presStyleIdx="0" presStyleCnt="4">
        <dgm:presLayoutVars>
          <dgm:bulletEnabled val="1"/>
        </dgm:presLayoutVars>
      </dgm:prSet>
      <dgm:spPr/>
    </dgm:pt>
    <dgm:pt modelId="{AC1F626D-2AE2-46A0-8890-EE9A782CD018}" type="pres">
      <dgm:prSet presAssocID="{B58E53E2-8789-46DD-8A48-ED9D50E5976D}" presName="FiveConn_2-3" presStyleLbl="fgAccFollowNode1" presStyleIdx="1" presStyleCnt="4">
        <dgm:presLayoutVars>
          <dgm:bulletEnabled val="1"/>
        </dgm:presLayoutVars>
      </dgm:prSet>
      <dgm:spPr/>
    </dgm:pt>
    <dgm:pt modelId="{A23A38B3-BD3C-4525-BD62-A34AC4CE0FA2}" type="pres">
      <dgm:prSet presAssocID="{B58E53E2-8789-46DD-8A48-ED9D50E5976D}" presName="FiveConn_3-4" presStyleLbl="fgAccFollowNode1" presStyleIdx="2" presStyleCnt="4">
        <dgm:presLayoutVars>
          <dgm:bulletEnabled val="1"/>
        </dgm:presLayoutVars>
      </dgm:prSet>
      <dgm:spPr/>
    </dgm:pt>
    <dgm:pt modelId="{2588BF8E-D924-4A0C-80C6-B3E31804564D}" type="pres">
      <dgm:prSet presAssocID="{B58E53E2-8789-46DD-8A48-ED9D50E5976D}" presName="FiveConn_4-5" presStyleLbl="fgAccFollowNode1" presStyleIdx="3" presStyleCnt="4">
        <dgm:presLayoutVars>
          <dgm:bulletEnabled val="1"/>
        </dgm:presLayoutVars>
      </dgm:prSet>
      <dgm:spPr/>
    </dgm:pt>
    <dgm:pt modelId="{C0556FA3-560D-4406-83A3-3C85F87D8B2A}" type="pres">
      <dgm:prSet presAssocID="{B58E53E2-8789-46DD-8A48-ED9D50E5976D}" presName="FiveNodes_1_text" presStyleLbl="node1" presStyleIdx="4" presStyleCnt="5">
        <dgm:presLayoutVars>
          <dgm:bulletEnabled val="1"/>
        </dgm:presLayoutVars>
      </dgm:prSet>
      <dgm:spPr/>
    </dgm:pt>
    <dgm:pt modelId="{3E8AA60D-AEA3-4B55-AAED-231CFEC44B8B}" type="pres">
      <dgm:prSet presAssocID="{B58E53E2-8789-46DD-8A48-ED9D50E5976D}" presName="FiveNodes_2_text" presStyleLbl="node1" presStyleIdx="4" presStyleCnt="5">
        <dgm:presLayoutVars>
          <dgm:bulletEnabled val="1"/>
        </dgm:presLayoutVars>
      </dgm:prSet>
      <dgm:spPr/>
    </dgm:pt>
    <dgm:pt modelId="{2EAE1763-F8AB-49A8-ABE7-39FE7F86B8EE}" type="pres">
      <dgm:prSet presAssocID="{B58E53E2-8789-46DD-8A48-ED9D50E5976D}" presName="FiveNodes_3_text" presStyleLbl="node1" presStyleIdx="4" presStyleCnt="5">
        <dgm:presLayoutVars>
          <dgm:bulletEnabled val="1"/>
        </dgm:presLayoutVars>
      </dgm:prSet>
      <dgm:spPr/>
    </dgm:pt>
    <dgm:pt modelId="{1EBD3A33-F75C-4F55-9DF5-9C4FF163E2FD}" type="pres">
      <dgm:prSet presAssocID="{B58E53E2-8789-46DD-8A48-ED9D50E5976D}" presName="FiveNodes_4_text" presStyleLbl="node1" presStyleIdx="4" presStyleCnt="5">
        <dgm:presLayoutVars>
          <dgm:bulletEnabled val="1"/>
        </dgm:presLayoutVars>
      </dgm:prSet>
      <dgm:spPr/>
    </dgm:pt>
    <dgm:pt modelId="{E809D0B6-A2CE-4AC6-8EF2-0B8EB12CF1D0}" type="pres">
      <dgm:prSet presAssocID="{B58E53E2-8789-46DD-8A48-ED9D50E5976D}" presName="FiveNodes_5_text" presStyleLbl="node1" presStyleIdx="4" presStyleCnt="5">
        <dgm:presLayoutVars>
          <dgm:bulletEnabled val="1"/>
        </dgm:presLayoutVars>
      </dgm:prSet>
      <dgm:spPr/>
    </dgm:pt>
  </dgm:ptLst>
  <dgm:cxnLst>
    <dgm:cxn modelId="{C9F5EA0B-872B-4FF7-8D22-10474EAF66DA}" type="presOf" srcId="{D5C89462-A8CE-46A8-8369-611E23582793}" destId="{A16E0C71-E094-4DE0-80E1-194A984479AB}" srcOrd="0" destOrd="0" presId="urn:microsoft.com/office/officeart/2005/8/layout/vProcess5"/>
    <dgm:cxn modelId="{9BD03F0C-102B-446E-AE39-40A6AE900F0B}" type="presOf" srcId="{F3C13574-EFE0-439F-AE67-503D55B9F647}" destId="{A6EC7D2C-1775-461E-8F95-11BAD6EF5D42}" srcOrd="0" destOrd="0" presId="urn:microsoft.com/office/officeart/2005/8/layout/vProcess5"/>
    <dgm:cxn modelId="{0DD17926-1F9D-4A6B-83AA-BC5F9A2CAF6E}" type="presOf" srcId="{DF637C73-CDE4-420E-9630-4B4E218E6127}" destId="{CDC16960-036E-4412-97ED-CB78B72B969D}" srcOrd="0" destOrd="0" presId="urn:microsoft.com/office/officeart/2005/8/layout/vProcess5"/>
    <dgm:cxn modelId="{56AB5E30-9470-4C84-AD93-2D26FAEC8784}" type="presOf" srcId="{BC5F827E-AE40-4676-8717-5CB9FBB4D8BD}" destId="{2588BF8E-D924-4A0C-80C6-B3E31804564D}" srcOrd="0" destOrd="0" presId="urn:microsoft.com/office/officeart/2005/8/layout/vProcess5"/>
    <dgm:cxn modelId="{74A7E863-D41D-4E19-AAE2-D028CCC95D5A}" type="presOf" srcId="{770C0B56-2F3A-44D5-B0E6-D823E183BB4B}" destId="{34CE534E-DF83-4867-8EF0-E8F5FF396A12}" srcOrd="0" destOrd="0" presId="urn:microsoft.com/office/officeart/2005/8/layout/vProcess5"/>
    <dgm:cxn modelId="{CD576959-C2A5-4729-AC02-4D7F0F3FE08E}" srcId="{B58E53E2-8789-46DD-8A48-ED9D50E5976D}" destId="{770C0B56-2F3A-44D5-B0E6-D823E183BB4B}" srcOrd="0" destOrd="0" parTransId="{01BA4EE4-B0CC-41AA-851E-12EA7D5364E5}" sibTransId="{D5C89462-A8CE-46A8-8369-611E23582793}"/>
    <dgm:cxn modelId="{4FA29F7C-3B75-4CD4-80CD-6B0408512065}" type="presOf" srcId="{C378DB9D-42C6-43A8-B4A2-48B7141450EE}" destId="{A23A38B3-BD3C-4525-BD62-A34AC4CE0FA2}" srcOrd="0" destOrd="0" presId="urn:microsoft.com/office/officeart/2005/8/layout/vProcess5"/>
    <dgm:cxn modelId="{E69ACD80-C2D7-4227-A7F4-DF876E7C7B13}" type="presOf" srcId="{EA6F636C-B71F-4168-AF47-88B8E5975C7B}" destId="{AC1F626D-2AE2-46A0-8890-EE9A782CD018}" srcOrd="0" destOrd="0" presId="urn:microsoft.com/office/officeart/2005/8/layout/vProcess5"/>
    <dgm:cxn modelId="{54EC6A93-96B8-49FF-820B-9306052E65C8}" srcId="{B58E53E2-8789-46DD-8A48-ED9D50E5976D}" destId="{DF637C73-CDE4-420E-9630-4B4E218E6127}" srcOrd="2" destOrd="0" parTransId="{47CFF0F4-CFC8-4266-BA8C-11ACCE79E598}" sibTransId="{C378DB9D-42C6-43A8-B4A2-48B7141450EE}"/>
    <dgm:cxn modelId="{A5CB5698-7761-4405-BF9F-C3B8DB3FED85}" type="presOf" srcId="{F3C13574-EFE0-439F-AE67-503D55B9F647}" destId="{3E8AA60D-AEA3-4B55-AAED-231CFEC44B8B}" srcOrd="1" destOrd="0" presId="urn:microsoft.com/office/officeart/2005/8/layout/vProcess5"/>
    <dgm:cxn modelId="{19E1F798-4C1E-409D-B4D9-309B6D6DE3AC}" type="presOf" srcId="{770C0B56-2F3A-44D5-B0E6-D823E183BB4B}" destId="{C0556FA3-560D-4406-83A3-3C85F87D8B2A}" srcOrd="1" destOrd="0" presId="urn:microsoft.com/office/officeart/2005/8/layout/vProcess5"/>
    <dgm:cxn modelId="{392799A2-E7DA-47C9-91EB-E0D8BC7DFB6B}" type="presOf" srcId="{B58E53E2-8789-46DD-8A48-ED9D50E5976D}" destId="{A3E3585E-A81D-4B5B-A714-DAD8C2244AE8}" srcOrd="0" destOrd="0" presId="urn:microsoft.com/office/officeart/2005/8/layout/vProcess5"/>
    <dgm:cxn modelId="{46EA39A9-1835-4A5C-870D-194E9361BA78}" type="presOf" srcId="{DF637C73-CDE4-420E-9630-4B4E218E6127}" destId="{2EAE1763-F8AB-49A8-ABE7-39FE7F86B8EE}" srcOrd="1" destOrd="0" presId="urn:microsoft.com/office/officeart/2005/8/layout/vProcess5"/>
    <dgm:cxn modelId="{B834DDC6-5D5E-4A25-8AA9-3569ECD21F29}" srcId="{B58E53E2-8789-46DD-8A48-ED9D50E5976D}" destId="{2F9C10A2-3398-4273-A806-B51EF30FD247}" srcOrd="4" destOrd="0" parTransId="{81F3BDC3-B7BB-4ACB-812C-A13F4A6B7987}" sibTransId="{5C4FCAAB-809B-44C0-962E-C3D753A0D836}"/>
    <dgm:cxn modelId="{411782CE-0731-4424-9747-ACE9C6F7A42F}" type="presOf" srcId="{2F9C10A2-3398-4273-A806-B51EF30FD247}" destId="{E809D0B6-A2CE-4AC6-8EF2-0B8EB12CF1D0}" srcOrd="1" destOrd="0" presId="urn:microsoft.com/office/officeart/2005/8/layout/vProcess5"/>
    <dgm:cxn modelId="{E4E6E6D1-3AEB-4095-AD6E-717C9C59FC95}" type="presOf" srcId="{79ACB86D-F174-41CF-AB0E-E9A4FD7ADB02}" destId="{1EBD3A33-F75C-4F55-9DF5-9C4FF163E2FD}" srcOrd="1" destOrd="0" presId="urn:microsoft.com/office/officeart/2005/8/layout/vProcess5"/>
    <dgm:cxn modelId="{60E995DA-907A-4B01-B015-AD35E5F3D52F}" type="presOf" srcId="{79ACB86D-F174-41CF-AB0E-E9A4FD7ADB02}" destId="{191C46DD-D87F-4843-9893-84A74EE97E32}" srcOrd="0" destOrd="0" presId="urn:microsoft.com/office/officeart/2005/8/layout/vProcess5"/>
    <dgm:cxn modelId="{19ECD0F2-BC8E-4D82-8C8B-2D88F0544138}" srcId="{B58E53E2-8789-46DD-8A48-ED9D50E5976D}" destId="{F3C13574-EFE0-439F-AE67-503D55B9F647}" srcOrd="1" destOrd="0" parTransId="{8EC1094D-9BFB-4395-B488-6EB08FC05B73}" sibTransId="{EA6F636C-B71F-4168-AF47-88B8E5975C7B}"/>
    <dgm:cxn modelId="{ED7728F9-24AE-4EB4-80C5-5488114DE381}" type="presOf" srcId="{2F9C10A2-3398-4273-A806-B51EF30FD247}" destId="{3F00D88B-1EA2-4ACC-B45C-8EA3A0F2D6E9}" srcOrd="0" destOrd="0" presId="urn:microsoft.com/office/officeart/2005/8/layout/vProcess5"/>
    <dgm:cxn modelId="{DBA417FB-33D6-4D15-98FC-CD10788EF874}" srcId="{B58E53E2-8789-46DD-8A48-ED9D50E5976D}" destId="{79ACB86D-F174-41CF-AB0E-E9A4FD7ADB02}" srcOrd="3" destOrd="0" parTransId="{D30B6CF7-34BD-4500-A61A-F25463D1C514}" sibTransId="{BC5F827E-AE40-4676-8717-5CB9FBB4D8BD}"/>
    <dgm:cxn modelId="{FFEA2CC0-18ED-482F-8850-0290DF4B525C}" type="presParOf" srcId="{A3E3585E-A81D-4B5B-A714-DAD8C2244AE8}" destId="{3536B1D5-D58F-4A2C-B0EE-65DD9409309F}" srcOrd="0" destOrd="0" presId="urn:microsoft.com/office/officeart/2005/8/layout/vProcess5"/>
    <dgm:cxn modelId="{3078A147-A467-4425-BB5D-29F9066D1937}" type="presParOf" srcId="{A3E3585E-A81D-4B5B-A714-DAD8C2244AE8}" destId="{34CE534E-DF83-4867-8EF0-E8F5FF396A12}" srcOrd="1" destOrd="0" presId="urn:microsoft.com/office/officeart/2005/8/layout/vProcess5"/>
    <dgm:cxn modelId="{52648CDE-F40F-41C7-A749-71D7AD1542A1}" type="presParOf" srcId="{A3E3585E-A81D-4B5B-A714-DAD8C2244AE8}" destId="{A6EC7D2C-1775-461E-8F95-11BAD6EF5D42}" srcOrd="2" destOrd="0" presId="urn:microsoft.com/office/officeart/2005/8/layout/vProcess5"/>
    <dgm:cxn modelId="{3521CFAB-D97B-466A-B61D-C97B43E4FCD3}" type="presParOf" srcId="{A3E3585E-A81D-4B5B-A714-DAD8C2244AE8}" destId="{CDC16960-036E-4412-97ED-CB78B72B969D}" srcOrd="3" destOrd="0" presId="urn:microsoft.com/office/officeart/2005/8/layout/vProcess5"/>
    <dgm:cxn modelId="{D3CE400C-5B58-4AA6-804A-A00EC7E0188D}" type="presParOf" srcId="{A3E3585E-A81D-4B5B-A714-DAD8C2244AE8}" destId="{191C46DD-D87F-4843-9893-84A74EE97E32}" srcOrd="4" destOrd="0" presId="urn:microsoft.com/office/officeart/2005/8/layout/vProcess5"/>
    <dgm:cxn modelId="{943E5953-6890-44B9-A9AA-09C884FE1EBA}" type="presParOf" srcId="{A3E3585E-A81D-4B5B-A714-DAD8C2244AE8}" destId="{3F00D88B-1EA2-4ACC-B45C-8EA3A0F2D6E9}" srcOrd="5" destOrd="0" presId="urn:microsoft.com/office/officeart/2005/8/layout/vProcess5"/>
    <dgm:cxn modelId="{82C8B867-650B-416D-A26E-D2E8D22C5BC2}" type="presParOf" srcId="{A3E3585E-A81D-4B5B-A714-DAD8C2244AE8}" destId="{A16E0C71-E094-4DE0-80E1-194A984479AB}" srcOrd="6" destOrd="0" presId="urn:microsoft.com/office/officeart/2005/8/layout/vProcess5"/>
    <dgm:cxn modelId="{94BC5631-22B4-4CCC-9A47-C143E1C120E1}" type="presParOf" srcId="{A3E3585E-A81D-4B5B-A714-DAD8C2244AE8}" destId="{AC1F626D-2AE2-46A0-8890-EE9A782CD018}" srcOrd="7" destOrd="0" presId="urn:microsoft.com/office/officeart/2005/8/layout/vProcess5"/>
    <dgm:cxn modelId="{6BB446C9-1749-4C60-B8BC-EACB539FD3E6}" type="presParOf" srcId="{A3E3585E-A81D-4B5B-A714-DAD8C2244AE8}" destId="{A23A38B3-BD3C-4525-BD62-A34AC4CE0FA2}" srcOrd="8" destOrd="0" presId="urn:microsoft.com/office/officeart/2005/8/layout/vProcess5"/>
    <dgm:cxn modelId="{FAB17F0A-A491-43D5-915D-663AD29799CB}" type="presParOf" srcId="{A3E3585E-A81D-4B5B-A714-DAD8C2244AE8}" destId="{2588BF8E-D924-4A0C-80C6-B3E31804564D}" srcOrd="9" destOrd="0" presId="urn:microsoft.com/office/officeart/2005/8/layout/vProcess5"/>
    <dgm:cxn modelId="{961E94AF-3CDD-4FC1-9D43-9BFABE81E336}" type="presParOf" srcId="{A3E3585E-A81D-4B5B-A714-DAD8C2244AE8}" destId="{C0556FA3-560D-4406-83A3-3C85F87D8B2A}" srcOrd="10" destOrd="0" presId="urn:microsoft.com/office/officeart/2005/8/layout/vProcess5"/>
    <dgm:cxn modelId="{65418EBC-CD84-4196-B399-3780AE82681E}" type="presParOf" srcId="{A3E3585E-A81D-4B5B-A714-DAD8C2244AE8}" destId="{3E8AA60D-AEA3-4B55-AAED-231CFEC44B8B}" srcOrd="11" destOrd="0" presId="urn:microsoft.com/office/officeart/2005/8/layout/vProcess5"/>
    <dgm:cxn modelId="{99873BA2-729D-4925-A398-01FDA2CFAA86}" type="presParOf" srcId="{A3E3585E-A81D-4B5B-A714-DAD8C2244AE8}" destId="{2EAE1763-F8AB-49A8-ABE7-39FE7F86B8EE}" srcOrd="12" destOrd="0" presId="urn:microsoft.com/office/officeart/2005/8/layout/vProcess5"/>
    <dgm:cxn modelId="{82C9DF86-0432-49CE-ADB8-DF2269BB21FB}" type="presParOf" srcId="{A3E3585E-A81D-4B5B-A714-DAD8C2244AE8}" destId="{1EBD3A33-F75C-4F55-9DF5-9C4FF163E2FD}" srcOrd="13" destOrd="0" presId="urn:microsoft.com/office/officeart/2005/8/layout/vProcess5"/>
    <dgm:cxn modelId="{F707E2F4-CA98-4723-A31E-AD1829186FE1}" type="presParOf" srcId="{A3E3585E-A81D-4B5B-A714-DAD8C2244AE8}" destId="{E809D0B6-A2CE-4AC6-8EF2-0B8EB12CF1D0}"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72CAB87-4B5B-4BE0-89A7-F3EBC998789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0799822-D523-43AD-88C7-44C1A27A35F3}">
      <dgm:prSet custT="1"/>
      <dgm:spPr/>
      <dgm:t>
        <a:bodyPr/>
        <a:lstStyle/>
        <a:p>
          <a:r>
            <a:rPr lang="en-US" sz="2400" b="1" dirty="0">
              <a:ea typeface="Tahoma" panose="020B0604030504040204" pitchFamily="34" charset="0"/>
              <a:cs typeface="Tahoma" panose="020B0604030504040204" pitchFamily="34" charset="0"/>
            </a:rPr>
            <a:t>Partial Notice to Proceed for LDD and/or NEPA Costs </a:t>
          </a:r>
          <a:endParaRPr lang="en-US" sz="2400" b="1" dirty="0">
            <a:latin typeface="+mn-lt"/>
          </a:endParaRPr>
        </a:p>
      </dgm:t>
    </dgm:pt>
    <dgm:pt modelId="{ABFBFCA5-B977-4DEF-A6E4-14F0A2715C9E}" type="parTrans" cxnId="{7785CE5D-E1F7-4FE5-9BFD-65CBF1969338}">
      <dgm:prSet/>
      <dgm:spPr/>
      <dgm:t>
        <a:bodyPr/>
        <a:lstStyle/>
        <a:p>
          <a:endParaRPr lang="en-US"/>
        </a:p>
      </dgm:t>
    </dgm:pt>
    <dgm:pt modelId="{765BC577-0A61-4438-B25E-3150ED15D636}" type="sibTrans" cxnId="{7785CE5D-E1F7-4FE5-9BFD-65CBF1969338}">
      <dgm:prSet/>
      <dgm:spPr/>
      <dgm:t>
        <a:bodyPr/>
        <a:lstStyle/>
        <a:p>
          <a:endParaRPr lang="en-US"/>
        </a:p>
      </dgm:t>
    </dgm:pt>
    <dgm:pt modelId="{450AEA28-B26B-48CF-BDE6-94073B208834}">
      <dgm:prSet custT="1"/>
      <dgm:spPr/>
      <dgm:t>
        <a:bodyPr/>
        <a:lstStyle/>
        <a:p>
          <a:r>
            <a:rPr lang="en-US" sz="2400" b="1" dirty="0"/>
            <a:t>Resources: Documentation to secure a Partial Notice to Proceed (PNTP)</a:t>
          </a:r>
          <a:endParaRPr lang="en-US" sz="2400" dirty="0"/>
        </a:p>
      </dgm:t>
    </dgm:pt>
    <dgm:pt modelId="{2F370EAC-AC7F-4A95-B3E2-4AC905DF8D78}" type="parTrans" cxnId="{718EE756-01C9-45B3-B436-1B46A551A5E1}">
      <dgm:prSet/>
      <dgm:spPr/>
      <dgm:t>
        <a:bodyPr/>
        <a:lstStyle/>
        <a:p>
          <a:endParaRPr lang="en-US"/>
        </a:p>
      </dgm:t>
    </dgm:pt>
    <dgm:pt modelId="{9F90D275-4FD6-45EA-A036-723CB0C22F21}" type="sibTrans" cxnId="{718EE756-01C9-45B3-B436-1B46A551A5E1}">
      <dgm:prSet/>
      <dgm:spPr/>
      <dgm:t>
        <a:bodyPr/>
        <a:lstStyle/>
        <a:p>
          <a:endParaRPr lang="en-US"/>
        </a:p>
      </dgm:t>
    </dgm:pt>
    <dgm:pt modelId="{1464805A-5AF8-42DE-81E8-CC91325CF7B5}">
      <dgm:prSet custT="1"/>
      <dgm:spPr/>
      <dgm:t>
        <a:bodyPr/>
        <a:lstStyle/>
        <a:p>
          <a:r>
            <a:rPr lang="en-US" sz="2400" dirty="0">
              <a:ea typeface="Tahoma" panose="020B0604030504040204" pitchFamily="34" charset="0"/>
              <a:cs typeface="Tahoma" panose="020B0604030504040204" pitchFamily="34" charset="0"/>
            </a:rPr>
            <a:t>LDD Grant Administration Costs	</a:t>
          </a:r>
          <a:endParaRPr lang="en-US" sz="2400" dirty="0">
            <a:latin typeface="+mn-lt"/>
            <a:ea typeface="Tahoma" panose="020B0604030504040204" pitchFamily="34" charset="0"/>
            <a:cs typeface="Tahoma" panose="020B0604030504040204" pitchFamily="34" charset="0"/>
          </a:endParaRPr>
        </a:p>
      </dgm:t>
    </dgm:pt>
    <dgm:pt modelId="{5C33D6A7-C9DA-4256-8ADD-5870D049F64F}" type="parTrans" cxnId="{AD29CCEE-FE9E-42A8-B2BD-9863B36BD071}">
      <dgm:prSet/>
      <dgm:spPr/>
      <dgm:t>
        <a:bodyPr/>
        <a:lstStyle/>
        <a:p>
          <a:endParaRPr lang="en-US"/>
        </a:p>
      </dgm:t>
    </dgm:pt>
    <dgm:pt modelId="{B206B894-3580-435F-B9FF-340EDBD0BD69}" type="sibTrans" cxnId="{AD29CCEE-FE9E-42A8-B2BD-9863B36BD071}">
      <dgm:prSet/>
      <dgm:spPr/>
      <dgm:t>
        <a:bodyPr/>
        <a:lstStyle/>
        <a:p>
          <a:endParaRPr lang="en-US"/>
        </a:p>
      </dgm:t>
    </dgm:pt>
    <dgm:pt modelId="{A59F1743-3C81-439D-B245-BB5683D98E59}">
      <dgm:prSet custT="1"/>
      <dgm:spPr/>
      <dgm:t>
        <a:bodyPr/>
        <a:lstStyle/>
        <a:p>
          <a:r>
            <a:rPr lang="en-US" sz="2400" dirty="0"/>
            <a:t>NBRC’s Grant Administration and Compliance Manual for additional guidance on NEPA</a:t>
          </a:r>
        </a:p>
      </dgm:t>
    </dgm:pt>
    <dgm:pt modelId="{9D4FA85E-A747-47AE-8AED-CD5E8DD7B3F6}" type="parTrans" cxnId="{3AB49E66-FBCE-45E6-A800-22C2DF688972}">
      <dgm:prSet/>
      <dgm:spPr/>
      <dgm:t>
        <a:bodyPr/>
        <a:lstStyle/>
        <a:p>
          <a:endParaRPr lang="en-US"/>
        </a:p>
      </dgm:t>
    </dgm:pt>
    <dgm:pt modelId="{212CA64E-B56D-48AB-BFC0-3A7D33755782}" type="sibTrans" cxnId="{3AB49E66-FBCE-45E6-A800-22C2DF688972}">
      <dgm:prSet/>
      <dgm:spPr/>
      <dgm:t>
        <a:bodyPr/>
        <a:lstStyle/>
        <a:p>
          <a:endParaRPr lang="en-US"/>
        </a:p>
      </dgm:t>
    </dgm:pt>
    <dgm:pt modelId="{CB980465-3E3A-4329-A990-266858B649D5}">
      <dgm:prSet custT="1"/>
      <dgm:spPr/>
      <dgm:t>
        <a:bodyPr/>
        <a:lstStyle/>
        <a:p>
          <a:pPr>
            <a:buFont typeface="Wingdings" panose="05000000000000000000" pitchFamily="2" charset="2"/>
            <a:buChar char="Ø"/>
          </a:pPr>
          <a:r>
            <a:rPr lang="en-US" sz="2200" dirty="0">
              <a:ea typeface="Tahoma" panose="020B0604030504040204" pitchFamily="34" charset="0"/>
              <a:cs typeface="Tahoma" panose="020B0604030504040204" pitchFamily="34" charset="0"/>
            </a:rPr>
            <a:t>1% of total allowed under a PNTP	</a:t>
          </a:r>
        </a:p>
      </dgm:t>
    </dgm:pt>
    <dgm:pt modelId="{CCDB84A7-F629-46CE-A9B7-E8ACE720B35F}" type="sibTrans" cxnId="{549A0A89-B99B-47E5-B6CA-4F3506BA7720}">
      <dgm:prSet/>
      <dgm:spPr/>
      <dgm:t>
        <a:bodyPr/>
        <a:lstStyle/>
        <a:p>
          <a:endParaRPr lang="en-US"/>
        </a:p>
      </dgm:t>
    </dgm:pt>
    <dgm:pt modelId="{F783A723-DFF5-4495-A7AE-8D13A3A06EBA}" type="parTrans" cxnId="{549A0A89-B99B-47E5-B6CA-4F3506BA7720}">
      <dgm:prSet/>
      <dgm:spPr/>
      <dgm:t>
        <a:bodyPr/>
        <a:lstStyle/>
        <a:p>
          <a:endParaRPr lang="en-US"/>
        </a:p>
      </dgm:t>
    </dgm:pt>
    <dgm:pt modelId="{0A6953D1-6BEF-45EA-A794-1A2D1FB950FC}">
      <dgm:prSet custT="1"/>
      <dgm:spPr/>
      <dgm:t>
        <a:bodyPr/>
        <a:lstStyle/>
        <a:p>
          <a:pPr>
            <a:buFont typeface="Wingdings" panose="05000000000000000000" pitchFamily="2" charset="2"/>
            <a:buChar char="Ø"/>
          </a:pPr>
          <a:r>
            <a:rPr lang="en-US" sz="2200" dirty="0">
              <a:ea typeface="Tahoma" panose="020B0604030504040204" pitchFamily="34" charset="0"/>
              <a:cs typeface="Tahoma" panose="020B0604030504040204" pitchFamily="34" charset="0"/>
            </a:rPr>
            <a:t> Requires documentation of scope, budget and timeline</a:t>
          </a:r>
        </a:p>
      </dgm:t>
    </dgm:pt>
    <dgm:pt modelId="{E68E2028-10DD-4678-848A-B90CF7C693F5}" type="parTrans" cxnId="{BC3D2DC6-CF91-4EFA-B7E9-926C992C36EB}">
      <dgm:prSet/>
      <dgm:spPr/>
      <dgm:t>
        <a:bodyPr/>
        <a:lstStyle/>
        <a:p>
          <a:endParaRPr lang="en-US"/>
        </a:p>
      </dgm:t>
    </dgm:pt>
    <dgm:pt modelId="{3241911E-085C-4D34-A6D0-67107FB7583C}" type="sibTrans" cxnId="{BC3D2DC6-CF91-4EFA-B7E9-926C992C36EB}">
      <dgm:prSet/>
      <dgm:spPr/>
      <dgm:t>
        <a:bodyPr/>
        <a:lstStyle/>
        <a:p>
          <a:endParaRPr lang="en-US"/>
        </a:p>
      </dgm:t>
    </dgm:pt>
    <dgm:pt modelId="{5D84A0E4-6BBC-4917-9855-4FC738C49CB6}">
      <dgm:prSet custT="1"/>
      <dgm:spPr/>
      <dgm:t>
        <a:bodyPr/>
        <a:lstStyle/>
        <a:p>
          <a:r>
            <a:rPr lang="en-US" sz="2400" dirty="0">
              <a:latin typeface="+mn-lt"/>
              <a:ea typeface="Tahoma" panose="020B0604030504040204" pitchFamily="34" charset="0"/>
              <a:cs typeface="Tahoma" panose="020B0604030504040204" pitchFamily="34" charset="0"/>
            </a:rPr>
            <a:t>NEPA Costs</a:t>
          </a:r>
          <a:r>
            <a:rPr lang="en-US" sz="2400" dirty="0">
              <a:ea typeface="Tahoma" panose="020B0604030504040204" pitchFamily="34" charset="0"/>
              <a:cs typeface="Tahoma" panose="020B0604030504040204" pitchFamily="34" charset="0"/>
            </a:rPr>
            <a:t>	</a:t>
          </a:r>
        </a:p>
      </dgm:t>
    </dgm:pt>
    <dgm:pt modelId="{9BAC9DF0-0884-476D-86E7-CB8B1AF6C239}" type="parTrans" cxnId="{14A303E6-932C-4D0F-86B7-3ECFBB6EF696}">
      <dgm:prSet/>
      <dgm:spPr/>
    </dgm:pt>
    <dgm:pt modelId="{B0D67EEC-780D-4388-838D-E04B7597FB9C}" type="sibTrans" cxnId="{14A303E6-932C-4D0F-86B7-3ECFBB6EF696}">
      <dgm:prSet/>
      <dgm:spPr/>
    </dgm:pt>
    <dgm:pt modelId="{78BEF3A9-0943-4546-9FE2-EF1D51499688}">
      <dgm:prSet custT="1"/>
      <dgm:spPr/>
      <dgm:t>
        <a:bodyPr/>
        <a:lstStyle/>
        <a:p>
          <a:pPr>
            <a:buFont typeface="Wingdings" panose="05000000000000000000" pitchFamily="2" charset="2"/>
            <a:buChar char="Ø"/>
          </a:pPr>
          <a:r>
            <a:rPr lang="en-US" sz="2200" dirty="0">
              <a:ea typeface="Tahoma" panose="020B0604030504040204" pitchFamily="34" charset="0"/>
              <a:cs typeface="Tahoma" panose="020B0604030504040204" pitchFamily="34" charset="0"/>
            </a:rPr>
            <a:t>Requires an executed LDD contract (if applicable)</a:t>
          </a:r>
        </a:p>
      </dgm:t>
    </dgm:pt>
    <dgm:pt modelId="{F2F9C2FD-4EEB-4C76-A288-2BF5781F0734}" type="parTrans" cxnId="{364E62D2-3B4D-4BEB-A7F9-B72DD573F76B}">
      <dgm:prSet/>
      <dgm:spPr/>
    </dgm:pt>
    <dgm:pt modelId="{3173FBFD-2203-4F36-9AAA-CD90664529EE}" type="sibTrans" cxnId="{364E62D2-3B4D-4BEB-A7F9-B72DD573F76B}">
      <dgm:prSet/>
      <dgm:spPr/>
    </dgm:pt>
    <dgm:pt modelId="{5C84BD45-4616-4B2C-8D1B-3CD3FC953D4E}" type="pres">
      <dgm:prSet presAssocID="{872CAB87-4B5B-4BE0-89A7-F3EBC9987899}" presName="linear" presStyleCnt="0">
        <dgm:presLayoutVars>
          <dgm:animLvl val="lvl"/>
          <dgm:resizeHandles val="exact"/>
        </dgm:presLayoutVars>
      </dgm:prSet>
      <dgm:spPr/>
    </dgm:pt>
    <dgm:pt modelId="{C740E146-B972-4901-AEFC-6535A84E7AD6}" type="pres">
      <dgm:prSet presAssocID="{A0799822-D523-43AD-88C7-44C1A27A35F3}" presName="parentText" presStyleLbl="node1" presStyleIdx="0" presStyleCnt="2" custScaleY="56450" custLinFactNeighborY="-26924">
        <dgm:presLayoutVars>
          <dgm:chMax val="0"/>
          <dgm:bulletEnabled val="1"/>
        </dgm:presLayoutVars>
      </dgm:prSet>
      <dgm:spPr/>
    </dgm:pt>
    <dgm:pt modelId="{AA9BD20C-2C65-4E35-AC67-3EC359978178}" type="pres">
      <dgm:prSet presAssocID="{A0799822-D523-43AD-88C7-44C1A27A35F3}" presName="childText" presStyleLbl="revTx" presStyleIdx="0" presStyleCnt="2" custSzY="2404109" custLinFactNeighborY="-25965">
        <dgm:presLayoutVars>
          <dgm:bulletEnabled val="1"/>
        </dgm:presLayoutVars>
      </dgm:prSet>
      <dgm:spPr/>
    </dgm:pt>
    <dgm:pt modelId="{A1E9C733-5B0A-4F7E-9635-424A0F1B8518}" type="pres">
      <dgm:prSet presAssocID="{450AEA28-B26B-48CF-BDE6-94073B208834}" presName="parentText" presStyleLbl="node1" presStyleIdx="1" presStyleCnt="2" custScaleY="53631" custLinFactNeighborY="55946">
        <dgm:presLayoutVars>
          <dgm:chMax val="0"/>
          <dgm:bulletEnabled val="1"/>
        </dgm:presLayoutVars>
      </dgm:prSet>
      <dgm:spPr/>
    </dgm:pt>
    <dgm:pt modelId="{50795660-0AAF-47CC-82ED-FE87810EFFE2}" type="pres">
      <dgm:prSet presAssocID="{450AEA28-B26B-48CF-BDE6-94073B208834}" presName="childText" presStyleLbl="revTx" presStyleIdx="1" presStyleCnt="2" custScaleY="75231" custLinFactNeighborY="48585">
        <dgm:presLayoutVars>
          <dgm:bulletEnabled val="1"/>
        </dgm:presLayoutVars>
      </dgm:prSet>
      <dgm:spPr/>
    </dgm:pt>
  </dgm:ptLst>
  <dgm:cxnLst>
    <dgm:cxn modelId="{F3B79900-FFF3-4CD2-88FD-E3C9F65204EC}" type="presOf" srcId="{CB980465-3E3A-4329-A990-266858B649D5}" destId="{AA9BD20C-2C65-4E35-AC67-3EC359978178}" srcOrd="0" destOrd="1" presId="urn:microsoft.com/office/officeart/2005/8/layout/vList2"/>
    <dgm:cxn modelId="{15443E1C-DCEB-45BD-86D9-06F784FE8216}" type="presOf" srcId="{1464805A-5AF8-42DE-81E8-CC91325CF7B5}" destId="{AA9BD20C-2C65-4E35-AC67-3EC359978178}" srcOrd="0" destOrd="0" presId="urn:microsoft.com/office/officeart/2005/8/layout/vList2"/>
    <dgm:cxn modelId="{32D65139-ED1D-4933-B52A-D42E16E35DBE}" type="presOf" srcId="{0A6953D1-6BEF-45EA-A794-1A2D1FB950FC}" destId="{AA9BD20C-2C65-4E35-AC67-3EC359978178}" srcOrd="0" destOrd="4" presId="urn:microsoft.com/office/officeart/2005/8/layout/vList2"/>
    <dgm:cxn modelId="{7785CE5D-E1F7-4FE5-9BFD-65CBF1969338}" srcId="{872CAB87-4B5B-4BE0-89A7-F3EBC9987899}" destId="{A0799822-D523-43AD-88C7-44C1A27A35F3}" srcOrd="0" destOrd="0" parTransId="{ABFBFCA5-B977-4DEF-A6E4-14F0A2715C9E}" sibTransId="{765BC577-0A61-4438-B25E-3150ED15D636}"/>
    <dgm:cxn modelId="{3AB49E66-FBCE-45E6-A800-22C2DF688972}" srcId="{450AEA28-B26B-48CF-BDE6-94073B208834}" destId="{A59F1743-3C81-439D-B245-BB5683D98E59}" srcOrd="0" destOrd="0" parTransId="{9D4FA85E-A747-47AE-8AED-CD5E8DD7B3F6}" sibTransId="{212CA64E-B56D-48AB-BFC0-3A7D33755782}"/>
    <dgm:cxn modelId="{4D4AB870-5342-4C98-96CE-6401800AC13E}" type="presOf" srcId="{A0799822-D523-43AD-88C7-44C1A27A35F3}" destId="{C740E146-B972-4901-AEFC-6535A84E7AD6}" srcOrd="0" destOrd="0" presId="urn:microsoft.com/office/officeart/2005/8/layout/vList2"/>
    <dgm:cxn modelId="{C9ACAB74-EF27-4EA1-B891-7A10024F71F9}" type="presOf" srcId="{78BEF3A9-0943-4546-9FE2-EF1D51499688}" destId="{AA9BD20C-2C65-4E35-AC67-3EC359978178}" srcOrd="0" destOrd="2" presId="urn:microsoft.com/office/officeart/2005/8/layout/vList2"/>
    <dgm:cxn modelId="{718EE756-01C9-45B3-B436-1B46A551A5E1}" srcId="{872CAB87-4B5B-4BE0-89A7-F3EBC9987899}" destId="{450AEA28-B26B-48CF-BDE6-94073B208834}" srcOrd="1" destOrd="0" parTransId="{2F370EAC-AC7F-4A95-B3E2-4AC905DF8D78}" sibTransId="{9F90D275-4FD6-45EA-A036-723CB0C22F21}"/>
    <dgm:cxn modelId="{549A0A89-B99B-47E5-B6CA-4F3506BA7720}" srcId="{1464805A-5AF8-42DE-81E8-CC91325CF7B5}" destId="{CB980465-3E3A-4329-A990-266858B649D5}" srcOrd="0" destOrd="0" parTransId="{F783A723-DFF5-4495-A7AE-8D13A3A06EBA}" sibTransId="{CCDB84A7-F629-46CE-A9B7-E8ACE720B35F}"/>
    <dgm:cxn modelId="{BC3D2DC6-CF91-4EFA-B7E9-926C992C36EB}" srcId="{5D84A0E4-6BBC-4917-9855-4FC738C49CB6}" destId="{0A6953D1-6BEF-45EA-A794-1A2D1FB950FC}" srcOrd="0" destOrd="0" parTransId="{E68E2028-10DD-4678-848A-B90CF7C693F5}" sibTransId="{3241911E-085C-4D34-A6D0-67107FB7583C}"/>
    <dgm:cxn modelId="{364E62D2-3B4D-4BEB-A7F9-B72DD573F76B}" srcId="{1464805A-5AF8-42DE-81E8-CC91325CF7B5}" destId="{78BEF3A9-0943-4546-9FE2-EF1D51499688}" srcOrd="1" destOrd="0" parTransId="{F2F9C2FD-4EEB-4C76-A288-2BF5781F0734}" sibTransId="{3173FBFD-2203-4F36-9AAA-CD90664529EE}"/>
    <dgm:cxn modelId="{58A2AFE1-2BDB-4CAE-BA18-D14DE9D75581}" type="presOf" srcId="{A59F1743-3C81-439D-B245-BB5683D98E59}" destId="{50795660-0AAF-47CC-82ED-FE87810EFFE2}" srcOrd="0" destOrd="0" presId="urn:microsoft.com/office/officeart/2005/8/layout/vList2"/>
    <dgm:cxn modelId="{14A303E6-932C-4D0F-86B7-3ECFBB6EF696}" srcId="{A0799822-D523-43AD-88C7-44C1A27A35F3}" destId="{5D84A0E4-6BBC-4917-9855-4FC738C49CB6}" srcOrd="1" destOrd="0" parTransId="{9BAC9DF0-0884-476D-86E7-CB8B1AF6C239}" sibTransId="{B0D67EEC-780D-4388-838D-E04B7597FB9C}"/>
    <dgm:cxn modelId="{AD29CCEE-FE9E-42A8-B2BD-9863B36BD071}" srcId="{A0799822-D523-43AD-88C7-44C1A27A35F3}" destId="{1464805A-5AF8-42DE-81E8-CC91325CF7B5}" srcOrd="0" destOrd="0" parTransId="{5C33D6A7-C9DA-4256-8ADD-5870D049F64F}" sibTransId="{B206B894-3580-435F-B9FF-340EDBD0BD69}"/>
    <dgm:cxn modelId="{3678AAF4-392B-415C-AC0B-222DF80727F6}" type="presOf" srcId="{872CAB87-4B5B-4BE0-89A7-F3EBC9987899}" destId="{5C84BD45-4616-4B2C-8D1B-3CD3FC953D4E}" srcOrd="0" destOrd="0" presId="urn:microsoft.com/office/officeart/2005/8/layout/vList2"/>
    <dgm:cxn modelId="{C2D4F9F8-944D-416D-9913-A8FC64E2FBD9}" type="presOf" srcId="{450AEA28-B26B-48CF-BDE6-94073B208834}" destId="{A1E9C733-5B0A-4F7E-9635-424A0F1B8518}" srcOrd="0" destOrd="0" presId="urn:microsoft.com/office/officeart/2005/8/layout/vList2"/>
    <dgm:cxn modelId="{5243C6FE-5B43-4C8C-B696-0B6356BF60A3}" type="presOf" srcId="{5D84A0E4-6BBC-4917-9855-4FC738C49CB6}" destId="{AA9BD20C-2C65-4E35-AC67-3EC359978178}" srcOrd="0" destOrd="3" presId="urn:microsoft.com/office/officeart/2005/8/layout/vList2"/>
    <dgm:cxn modelId="{E1470988-B657-4C1D-8857-A8C75633774A}" type="presParOf" srcId="{5C84BD45-4616-4B2C-8D1B-3CD3FC953D4E}" destId="{C740E146-B972-4901-AEFC-6535A84E7AD6}" srcOrd="0" destOrd="0" presId="urn:microsoft.com/office/officeart/2005/8/layout/vList2"/>
    <dgm:cxn modelId="{FB3D1B12-CF53-4298-BFD6-82108F1E6A36}" type="presParOf" srcId="{5C84BD45-4616-4B2C-8D1B-3CD3FC953D4E}" destId="{AA9BD20C-2C65-4E35-AC67-3EC359978178}" srcOrd="1" destOrd="0" presId="urn:microsoft.com/office/officeart/2005/8/layout/vList2"/>
    <dgm:cxn modelId="{86F4C9FC-46C9-4047-B6A4-E27EE4E65AA5}" type="presParOf" srcId="{5C84BD45-4616-4B2C-8D1B-3CD3FC953D4E}" destId="{A1E9C733-5B0A-4F7E-9635-424A0F1B8518}" srcOrd="2" destOrd="0" presId="urn:microsoft.com/office/officeart/2005/8/layout/vList2"/>
    <dgm:cxn modelId="{2A6A662C-4A71-4780-BE87-96F75E2D984C}" type="presParOf" srcId="{5C84BD45-4616-4B2C-8D1B-3CD3FC953D4E}" destId="{50795660-0AAF-47CC-82ED-FE87810EFFE2}"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72CAB87-4B5B-4BE0-89A7-F3EBC998789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0799822-D523-43AD-88C7-44C1A27A35F3}">
      <dgm:prSet custT="1"/>
      <dgm:spPr/>
      <dgm:t>
        <a:bodyPr/>
        <a:lstStyle/>
        <a:p>
          <a:r>
            <a:rPr lang="en-US" sz="2400" b="1" dirty="0">
              <a:ea typeface="Tahoma" panose="020B0604030504040204" pitchFamily="34" charset="0"/>
              <a:cs typeface="Tahoma" panose="020B0604030504040204" pitchFamily="34" charset="0"/>
            </a:rPr>
            <a:t>NBRC  coordinates NEPA review, analysis and guidance with our environmental consultant</a:t>
          </a:r>
          <a:endParaRPr lang="en-US" sz="2400" b="1" dirty="0">
            <a:latin typeface="+mn-lt"/>
          </a:endParaRPr>
        </a:p>
      </dgm:t>
    </dgm:pt>
    <dgm:pt modelId="{ABFBFCA5-B977-4DEF-A6E4-14F0A2715C9E}" type="parTrans" cxnId="{7785CE5D-E1F7-4FE5-9BFD-65CBF1969338}">
      <dgm:prSet/>
      <dgm:spPr/>
      <dgm:t>
        <a:bodyPr/>
        <a:lstStyle/>
        <a:p>
          <a:endParaRPr lang="en-US"/>
        </a:p>
      </dgm:t>
    </dgm:pt>
    <dgm:pt modelId="{765BC577-0A61-4438-B25E-3150ED15D636}" type="sibTrans" cxnId="{7785CE5D-E1F7-4FE5-9BFD-65CBF1969338}">
      <dgm:prSet/>
      <dgm:spPr/>
      <dgm:t>
        <a:bodyPr/>
        <a:lstStyle/>
        <a:p>
          <a:endParaRPr lang="en-US"/>
        </a:p>
      </dgm:t>
    </dgm:pt>
    <dgm:pt modelId="{1464805A-5AF8-42DE-81E8-CC91325CF7B5}">
      <dgm:prSet custT="1"/>
      <dgm:spPr/>
      <dgm:t>
        <a:bodyPr/>
        <a:lstStyle/>
        <a:p>
          <a:r>
            <a:rPr lang="en-US" sz="2400" dirty="0">
              <a:ea typeface="Tahoma" panose="020B0604030504040204" pitchFamily="34" charset="0"/>
              <a:cs typeface="Tahoma" panose="020B0604030504040204" pitchFamily="34" charset="0"/>
            </a:rPr>
            <a:t>Review NEPA intake form, application and application support documents  determine what level of NEPA review is needed</a:t>
          </a:r>
          <a:endParaRPr lang="en-US" sz="2400" dirty="0">
            <a:latin typeface="+mn-lt"/>
            <a:ea typeface="Tahoma" panose="020B0604030504040204" pitchFamily="34" charset="0"/>
            <a:cs typeface="Tahoma" panose="020B0604030504040204" pitchFamily="34" charset="0"/>
          </a:endParaRPr>
        </a:p>
      </dgm:t>
    </dgm:pt>
    <dgm:pt modelId="{5C33D6A7-C9DA-4256-8ADD-5870D049F64F}" type="parTrans" cxnId="{AD29CCEE-FE9E-42A8-B2BD-9863B36BD071}">
      <dgm:prSet/>
      <dgm:spPr/>
      <dgm:t>
        <a:bodyPr/>
        <a:lstStyle/>
        <a:p>
          <a:endParaRPr lang="en-US"/>
        </a:p>
      </dgm:t>
    </dgm:pt>
    <dgm:pt modelId="{B206B894-3580-435F-B9FF-340EDBD0BD69}" type="sibTrans" cxnId="{AD29CCEE-FE9E-42A8-B2BD-9863B36BD071}">
      <dgm:prSet/>
      <dgm:spPr/>
      <dgm:t>
        <a:bodyPr/>
        <a:lstStyle/>
        <a:p>
          <a:endParaRPr lang="en-US"/>
        </a:p>
      </dgm:t>
    </dgm:pt>
    <dgm:pt modelId="{CB980465-3E3A-4329-A990-266858B649D5}">
      <dgm:prSet custT="1"/>
      <dgm:spPr/>
      <dgm:t>
        <a:bodyPr/>
        <a:lstStyle/>
        <a:p>
          <a:r>
            <a:rPr lang="en-US" sz="2400" dirty="0">
              <a:ea typeface="Tahoma" panose="020B0604030504040204" pitchFamily="34" charset="0"/>
              <a:cs typeface="Tahoma" panose="020B0604030504040204" pitchFamily="34" charset="0"/>
            </a:rPr>
            <a:t>NBRC notifies grantee of what NEPA documentation needs to be completed and submitted.</a:t>
          </a:r>
        </a:p>
      </dgm:t>
    </dgm:pt>
    <dgm:pt modelId="{F783A723-DFF5-4495-A7AE-8D13A3A06EBA}" type="parTrans" cxnId="{549A0A89-B99B-47E5-B6CA-4F3506BA7720}">
      <dgm:prSet/>
      <dgm:spPr/>
      <dgm:t>
        <a:bodyPr/>
        <a:lstStyle/>
        <a:p>
          <a:endParaRPr lang="en-US"/>
        </a:p>
      </dgm:t>
    </dgm:pt>
    <dgm:pt modelId="{CCDB84A7-F629-46CE-A9B7-E8ACE720B35F}" type="sibTrans" cxnId="{549A0A89-B99B-47E5-B6CA-4F3506BA7720}">
      <dgm:prSet/>
      <dgm:spPr/>
      <dgm:t>
        <a:bodyPr/>
        <a:lstStyle/>
        <a:p>
          <a:endParaRPr lang="en-US"/>
        </a:p>
      </dgm:t>
    </dgm:pt>
    <dgm:pt modelId="{A8B80B8D-8335-4970-8EC6-593CEAEE75EC}">
      <dgm:prSet custT="1"/>
      <dgm:spPr/>
      <dgm:t>
        <a:bodyPr/>
        <a:lstStyle/>
        <a:p>
          <a:r>
            <a:rPr lang="en-US" sz="2400" dirty="0">
              <a:ea typeface="Tahoma" panose="020B0604030504040204" pitchFamily="34" charset="0"/>
              <a:cs typeface="Tahoma" panose="020B0604030504040204" pitchFamily="34" charset="0"/>
            </a:rPr>
            <a:t>Grantee provides NEPA documentation to NBRC</a:t>
          </a:r>
        </a:p>
      </dgm:t>
    </dgm:pt>
    <dgm:pt modelId="{80FB11D7-BF60-432C-8669-62D7257B4DAD}" type="sibTrans" cxnId="{56F05AAF-5131-4705-BC54-F65AF8C8FDA4}">
      <dgm:prSet/>
      <dgm:spPr/>
      <dgm:t>
        <a:bodyPr/>
        <a:lstStyle/>
        <a:p>
          <a:endParaRPr lang="en-US"/>
        </a:p>
      </dgm:t>
    </dgm:pt>
    <dgm:pt modelId="{E4810E59-85E7-44C3-966A-0355F116B608}" type="parTrans" cxnId="{56F05AAF-5131-4705-BC54-F65AF8C8FDA4}">
      <dgm:prSet/>
      <dgm:spPr/>
      <dgm:t>
        <a:bodyPr/>
        <a:lstStyle/>
        <a:p>
          <a:endParaRPr lang="en-US"/>
        </a:p>
      </dgm:t>
    </dgm:pt>
    <dgm:pt modelId="{778B79BD-7862-4EAE-8266-906156876734}">
      <dgm:prSet custT="1"/>
      <dgm:spPr/>
      <dgm:t>
        <a:bodyPr/>
        <a:lstStyle/>
        <a:p>
          <a:endParaRPr lang="en-US" sz="2400" dirty="0">
            <a:latin typeface="+mn-lt"/>
            <a:ea typeface="Tahoma" panose="020B0604030504040204" pitchFamily="34" charset="0"/>
            <a:cs typeface="Tahoma" panose="020B0604030504040204" pitchFamily="34" charset="0"/>
          </a:endParaRPr>
        </a:p>
      </dgm:t>
    </dgm:pt>
    <dgm:pt modelId="{8E07DA5F-5271-4BA5-A070-288442CD24D8}" type="parTrans" cxnId="{E01387B3-4EBB-4F83-BF8D-93FF58DD59B2}">
      <dgm:prSet/>
      <dgm:spPr/>
      <dgm:t>
        <a:bodyPr/>
        <a:lstStyle/>
        <a:p>
          <a:endParaRPr lang="en-US"/>
        </a:p>
      </dgm:t>
    </dgm:pt>
    <dgm:pt modelId="{B2AFCACB-658F-4580-AC18-F882DDC436CB}" type="sibTrans" cxnId="{E01387B3-4EBB-4F83-BF8D-93FF58DD59B2}">
      <dgm:prSet/>
      <dgm:spPr/>
      <dgm:t>
        <a:bodyPr/>
        <a:lstStyle/>
        <a:p>
          <a:endParaRPr lang="en-US"/>
        </a:p>
      </dgm:t>
    </dgm:pt>
    <dgm:pt modelId="{543E749F-B53B-4BC1-AD5E-1CA5A7840289}">
      <dgm:prSet custT="1"/>
      <dgm:spPr/>
      <dgm:t>
        <a:bodyPr/>
        <a:lstStyle/>
        <a:p>
          <a:r>
            <a:rPr lang="en-US" sz="2000" dirty="0">
              <a:solidFill>
                <a:srgbClr val="FF0000"/>
              </a:solidFill>
              <a:ea typeface="Tahoma" panose="020B0604030504040204" pitchFamily="34" charset="0"/>
              <a:cs typeface="Tahoma" panose="020B0604030504040204" pitchFamily="34" charset="0"/>
            </a:rPr>
            <a:t>Once guidance on the level of review has been provided to the grantee they can determine if a Partial Notice to Proceed (PNTP) is needed </a:t>
          </a:r>
        </a:p>
      </dgm:t>
    </dgm:pt>
    <dgm:pt modelId="{627F1D7B-C555-4082-8340-836A33401FE1}" type="parTrans" cxnId="{AE0F4EA7-32EE-41E8-BE22-94D75DDA2EC8}">
      <dgm:prSet/>
      <dgm:spPr/>
    </dgm:pt>
    <dgm:pt modelId="{F6646229-A943-41A4-BB06-8267042BFF54}" type="sibTrans" cxnId="{AE0F4EA7-32EE-41E8-BE22-94D75DDA2EC8}">
      <dgm:prSet/>
      <dgm:spPr/>
    </dgm:pt>
    <dgm:pt modelId="{A2EF6829-2535-477B-810D-4E48400EDD4C}">
      <dgm:prSet custT="1"/>
      <dgm:spPr/>
      <dgm:t>
        <a:bodyPr/>
        <a:lstStyle/>
        <a:p>
          <a:r>
            <a:rPr lang="en-US" sz="2000" dirty="0">
              <a:solidFill>
                <a:srgbClr val="FF0000"/>
              </a:solidFill>
              <a:ea typeface="Tahoma" panose="020B0604030504040204" pitchFamily="34" charset="0"/>
              <a:cs typeface="Tahoma" panose="020B0604030504040204" pitchFamily="34" charset="0"/>
            </a:rPr>
            <a:t>If NEPA costs were not budgeted for or adjustments to budget are needed, that will require an amendment be requested</a:t>
          </a:r>
        </a:p>
      </dgm:t>
    </dgm:pt>
    <dgm:pt modelId="{D0F34D04-988F-45B4-8EBF-59D4BB3C53FB}" type="parTrans" cxnId="{7D5D949F-F3A1-44E3-B026-CAEE894C8A7F}">
      <dgm:prSet/>
      <dgm:spPr/>
    </dgm:pt>
    <dgm:pt modelId="{D9146760-A0CF-4569-A491-9DC940220D0C}" type="sibTrans" cxnId="{7D5D949F-F3A1-44E3-B026-CAEE894C8A7F}">
      <dgm:prSet/>
      <dgm:spPr/>
    </dgm:pt>
    <dgm:pt modelId="{8C86C584-639D-498C-8FDA-6ECE30106E9D}">
      <dgm:prSet custT="1"/>
      <dgm:spPr/>
      <dgm:t>
        <a:bodyPr/>
        <a:lstStyle/>
        <a:p>
          <a:r>
            <a:rPr lang="en-US" sz="2400" dirty="0">
              <a:ea typeface="Tahoma" panose="020B0604030504040204" pitchFamily="34" charset="0"/>
              <a:cs typeface="Tahoma" panose="020B0604030504040204" pitchFamily="34" charset="0"/>
            </a:rPr>
            <a:t>Once NEPA is satisfied, NBRC issues the project documentation of same</a:t>
          </a:r>
        </a:p>
      </dgm:t>
    </dgm:pt>
    <dgm:pt modelId="{3A9633CA-9A92-4112-ABFA-672E1D93E457}" type="parTrans" cxnId="{07769C2A-CB11-4523-8E30-9DBA046EB6DC}">
      <dgm:prSet/>
      <dgm:spPr/>
    </dgm:pt>
    <dgm:pt modelId="{E3D33DFC-8EB2-4A96-9BB2-89D3988DB2D1}" type="sibTrans" cxnId="{07769C2A-CB11-4523-8E30-9DBA046EB6DC}">
      <dgm:prSet/>
      <dgm:spPr/>
    </dgm:pt>
    <dgm:pt modelId="{5C84BD45-4616-4B2C-8D1B-3CD3FC953D4E}" type="pres">
      <dgm:prSet presAssocID="{872CAB87-4B5B-4BE0-89A7-F3EBC9987899}" presName="linear" presStyleCnt="0">
        <dgm:presLayoutVars>
          <dgm:animLvl val="lvl"/>
          <dgm:resizeHandles val="exact"/>
        </dgm:presLayoutVars>
      </dgm:prSet>
      <dgm:spPr/>
    </dgm:pt>
    <dgm:pt modelId="{C740E146-B972-4901-AEFC-6535A84E7AD6}" type="pres">
      <dgm:prSet presAssocID="{A0799822-D523-43AD-88C7-44C1A27A35F3}" presName="parentText" presStyleLbl="node1" presStyleIdx="0" presStyleCnt="1" custScaleY="56450" custLinFactNeighborY="-43251">
        <dgm:presLayoutVars>
          <dgm:chMax val="0"/>
          <dgm:bulletEnabled val="1"/>
        </dgm:presLayoutVars>
      </dgm:prSet>
      <dgm:spPr/>
    </dgm:pt>
    <dgm:pt modelId="{AA9BD20C-2C65-4E35-AC67-3EC359978178}" type="pres">
      <dgm:prSet presAssocID="{A0799822-D523-43AD-88C7-44C1A27A35F3}" presName="childText" presStyleLbl="revTx" presStyleIdx="0" presStyleCnt="1" custScaleY="72745" custLinFactNeighborY="-66825">
        <dgm:presLayoutVars>
          <dgm:bulletEnabled val="1"/>
        </dgm:presLayoutVars>
      </dgm:prSet>
      <dgm:spPr/>
    </dgm:pt>
  </dgm:ptLst>
  <dgm:cxnLst>
    <dgm:cxn modelId="{F3B79900-FFF3-4CD2-88FD-E3C9F65204EC}" type="presOf" srcId="{CB980465-3E3A-4329-A990-266858B649D5}" destId="{AA9BD20C-2C65-4E35-AC67-3EC359978178}" srcOrd="0" destOrd="2" presId="urn:microsoft.com/office/officeart/2005/8/layout/vList2"/>
    <dgm:cxn modelId="{847D9A0A-ACB2-4DFC-A0E9-554515F81327}" type="presOf" srcId="{A2EF6829-2535-477B-810D-4E48400EDD4C}" destId="{AA9BD20C-2C65-4E35-AC67-3EC359978178}" srcOrd="0" destOrd="4" presId="urn:microsoft.com/office/officeart/2005/8/layout/vList2"/>
    <dgm:cxn modelId="{15443E1C-DCEB-45BD-86D9-06F784FE8216}" type="presOf" srcId="{1464805A-5AF8-42DE-81E8-CC91325CF7B5}" destId="{AA9BD20C-2C65-4E35-AC67-3EC359978178}" srcOrd="0" destOrd="1" presId="urn:microsoft.com/office/officeart/2005/8/layout/vList2"/>
    <dgm:cxn modelId="{07769C2A-CB11-4523-8E30-9DBA046EB6DC}" srcId="{A0799822-D523-43AD-88C7-44C1A27A35F3}" destId="{8C86C584-639D-498C-8FDA-6ECE30106E9D}" srcOrd="4" destOrd="0" parTransId="{3A9633CA-9A92-4112-ABFA-672E1D93E457}" sibTransId="{E3D33DFC-8EB2-4A96-9BB2-89D3988DB2D1}"/>
    <dgm:cxn modelId="{7785CE5D-E1F7-4FE5-9BFD-65CBF1969338}" srcId="{872CAB87-4B5B-4BE0-89A7-F3EBC9987899}" destId="{A0799822-D523-43AD-88C7-44C1A27A35F3}" srcOrd="0" destOrd="0" parTransId="{ABFBFCA5-B977-4DEF-A6E4-14F0A2715C9E}" sibTransId="{765BC577-0A61-4438-B25E-3150ED15D636}"/>
    <dgm:cxn modelId="{4D4AB870-5342-4C98-96CE-6401800AC13E}" type="presOf" srcId="{A0799822-D523-43AD-88C7-44C1A27A35F3}" destId="{C740E146-B972-4901-AEFC-6535A84E7AD6}" srcOrd="0" destOrd="0" presId="urn:microsoft.com/office/officeart/2005/8/layout/vList2"/>
    <dgm:cxn modelId="{CC8E3D79-B2F1-470A-AEE5-123EA52FC2D5}" type="presOf" srcId="{543E749F-B53B-4BC1-AD5E-1CA5A7840289}" destId="{AA9BD20C-2C65-4E35-AC67-3EC359978178}" srcOrd="0" destOrd="3" presId="urn:microsoft.com/office/officeart/2005/8/layout/vList2"/>
    <dgm:cxn modelId="{549A0A89-B99B-47E5-B6CA-4F3506BA7720}" srcId="{A0799822-D523-43AD-88C7-44C1A27A35F3}" destId="{CB980465-3E3A-4329-A990-266858B649D5}" srcOrd="2" destOrd="0" parTransId="{F783A723-DFF5-4495-A7AE-8D13A3A06EBA}" sibTransId="{CCDB84A7-F629-46CE-A9B7-E8ACE720B35F}"/>
    <dgm:cxn modelId="{8F808C90-A19E-4C0B-8BEB-EF9C2CF8385D}" type="presOf" srcId="{8C86C584-639D-498C-8FDA-6ECE30106E9D}" destId="{AA9BD20C-2C65-4E35-AC67-3EC359978178}" srcOrd="0" destOrd="6" presId="urn:microsoft.com/office/officeart/2005/8/layout/vList2"/>
    <dgm:cxn modelId="{F70DA398-4F29-45B4-9852-600AF072BFD2}" type="presOf" srcId="{778B79BD-7862-4EAE-8266-906156876734}" destId="{AA9BD20C-2C65-4E35-AC67-3EC359978178}" srcOrd="0" destOrd="0" presId="urn:microsoft.com/office/officeart/2005/8/layout/vList2"/>
    <dgm:cxn modelId="{7D5D949F-F3A1-44E3-B026-CAEE894C8A7F}" srcId="{CB980465-3E3A-4329-A990-266858B649D5}" destId="{A2EF6829-2535-477B-810D-4E48400EDD4C}" srcOrd="1" destOrd="0" parTransId="{D0F34D04-988F-45B4-8EBF-59D4BB3C53FB}" sibTransId="{D9146760-A0CF-4569-A491-9DC940220D0C}"/>
    <dgm:cxn modelId="{90C19CA1-7531-4EE0-B38D-2AA24B2BE3C6}" type="presOf" srcId="{A8B80B8D-8335-4970-8EC6-593CEAEE75EC}" destId="{AA9BD20C-2C65-4E35-AC67-3EC359978178}" srcOrd="0" destOrd="5" presId="urn:microsoft.com/office/officeart/2005/8/layout/vList2"/>
    <dgm:cxn modelId="{AE0F4EA7-32EE-41E8-BE22-94D75DDA2EC8}" srcId="{CB980465-3E3A-4329-A990-266858B649D5}" destId="{543E749F-B53B-4BC1-AD5E-1CA5A7840289}" srcOrd="0" destOrd="0" parTransId="{627F1D7B-C555-4082-8340-836A33401FE1}" sibTransId="{F6646229-A943-41A4-BB06-8267042BFF54}"/>
    <dgm:cxn modelId="{56F05AAF-5131-4705-BC54-F65AF8C8FDA4}" srcId="{A0799822-D523-43AD-88C7-44C1A27A35F3}" destId="{A8B80B8D-8335-4970-8EC6-593CEAEE75EC}" srcOrd="3" destOrd="0" parTransId="{E4810E59-85E7-44C3-966A-0355F116B608}" sibTransId="{80FB11D7-BF60-432C-8669-62D7257B4DAD}"/>
    <dgm:cxn modelId="{E01387B3-4EBB-4F83-BF8D-93FF58DD59B2}" srcId="{A0799822-D523-43AD-88C7-44C1A27A35F3}" destId="{778B79BD-7862-4EAE-8266-906156876734}" srcOrd="0" destOrd="0" parTransId="{8E07DA5F-5271-4BA5-A070-288442CD24D8}" sibTransId="{B2AFCACB-658F-4580-AC18-F882DDC436CB}"/>
    <dgm:cxn modelId="{AD29CCEE-FE9E-42A8-B2BD-9863B36BD071}" srcId="{A0799822-D523-43AD-88C7-44C1A27A35F3}" destId="{1464805A-5AF8-42DE-81E8-CC91325CF7B5}" srcOrd="1" destOrd="0" parTransId="{5C33D6A7-C9DA-4256-8ADD-5870D049F64F}" sibTransId="{B206B894-3580-435F-B9FF-340EDBD0BD69}"/>
    <dgm:cxn modelId="{3678AAF4-392B-415C-AC0B-222DF80727F6}" type="presOf" srcId="{872CAB87-4B5B-4BE0-89A7-F3EBC9987899}" destId="{5C84BD45-4616-4B2C-8D1B-3CD3FC953D4E}" srcOrd="0" destOrd="0" presId="urn:microsoft.com/office/officeart/2005/8/layout/vList2"/>
    <dgm:cxn modelId="{E1470988-B657-4C1D-8857-A8C75633774A}" type="presParOf" srcId="{5C84BD45-4616-4B2C-8D1B-3CD3FC953D4E}" destId="{C740E146-B972-4901-AEFC-6535A84E7AD6}" srcOrd="0" destOrd="0" presId="urn:microsoft.com/office/officeart/2005/8/layout/vList2"/>
    <dgm:cxn modelId="{FB3D1B12-CF53-4298-BFD6-82108F1E6A36}" type="presParOf" srcId="{5C84BD45-4616-4B2C-8D1B-3CD3FC953D4E}" destId="{AA9BD20C-2C65-4E35-AC67-3EC359978178}"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72CAB87-4B5B-4BE0-89A7-F3EBC998789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0799822-D523-43AD-88C7-44C1A27A35F3}">
      <dgm:prSet custT="1"/>
      <dgm:spPr/>
      <dgm:t>
        <a:bodyPr/>
        <a:lstStyle/>
        <a:p>
          <a:r>
            <a:rPr lang="en-US" sz="2400" b="1" dirty="0">
              <a:latin typeface="+mn-lt"/>
              <a:ea typeface="Tahoma" panose="020B0604030504040204" pitchFamily="34" charset="0"/>
              <a:cs typeface="Tahoma" panose="020B0604030504040204" pitchFamily="34" charset="0"/>
            </a:rPr>
            <a:t>Grantees submit documentation of committed match/cost share to NBRC:</a:t>
          </a:r>
          <a:endParaRPr lang="en-US" sz="2400" b="1" dirty="0">
            <a:latin typeface="+mn-lt"/>
          </a:endParaRPr>
        </a:p>
      </dgm:t>
    </dgm:pt>
    <dgm:pt modelId="{ABFBFCA5-B977-4DEF-A6E4-14F0A2715C9E}" type="parTrans" cxnId="{7785CE5D-E1F7-4FE5-9BFD-65CBF1969338}">
      <dgm:prSet/>
      <dgm:spPr/>
      <dgm:t>
        <a:bodyPr/>
        <a:lstStyle/>
        <a:p>
          <a:endParaRPr lang="en-US"/>
        </a:p>
      </dgm:t>
    </dgm:pt>
    <dgm:pt modelId="{765BC577-0A61-4438-B25E-3150ED15D636}" type="sibTrans" cxnId="{7785CE5D-E1F7-4FE5-9BFD-65CBF1969338}">
      <dgm:prSet/>
      <dgm:spPr/>
      <dgm:t>
        <a:bodyPr/>
        <a:lstStyle/>
        <a:p>
          <a:endParaRPr lang="en-US"/>
        </a:p>
      </dgm:t>
    </dgm:pt>
    <dgm:pt modelId="{450AEA28-B26B-48CF-BDE6-94073B208834}">
      <dgm:prSet custT="1"/>
      <dgm:spPr/>
      <dgm:t>
        <a:bodyPr/>
        <a:lstStyle/>
        <a:p>
          <a:r>
            <a:rPr lang="en-US" sz="2400" b="1" dirty="0"/>
            <a:t>Resources: Documentation to secure Match and Cost Share</a:t>
          </a:r>
          <a:endParaRPr lang="en-US" sz="2400" dirty="0"/>
        </a:p>
      </dgm:t>
    </dgm:pt>
    <dgm:pt modelId="{2F370EAC-AC7F-4A95-B3E2-4AC905DF8D78}" type="parTrans" cxnId="{718EE756-01C9-45B3-B436-1B46A551A5E1}">
      <dgm:prSet/>
      <dgm:spPr/>
      <dgm:t>
        <a:bodyPr/>
        <a:lstStyle/>
        <a:p>
          <a:endParaRPr lang="en-US"/>
        </a:p>
      </dgm:t>
    </dgm:pt>
    <dgm:pt modelId="{9F90D275-4FD6-45EA-A036-723CB0C22F21}" type="sibTrans" cxnId="{718EE756-01C9-45B3-B436-1B46A551A5E1}">
      <dgm:prSet/>
      <dgm:spPr/>
      <dgm:t>
        <a:bodyPr/>
        <a:lstStyle/>
        <a:p>
          <a:endParaRPr lang="en-US"/>
        </a:p>
      </dgm:t>
    </dgm:pt>
    <dgm:pt modelId="{75E6524C-CC13-4FDC-826F-7C6EAFB5DB21}">
      <dgm:prSet custT="1"/>
      <dgm:spPr/>
      <dgm:t>
        <a:bodyPr/>
        <a:lstStyle/>
        <a:p>
          <a:r>
            <a:rPr lang="en-US" sz="2400" dirty="0"/>
            <a:t>NBRC’s Grant Administration and Compliance Manual for additional guidance on the documentation needed to secure a Notice to Proceed.</a:t>
          </a:r>
        </a:p>
      </dgm:t>
    </dgm:pt>
    <dgm:pt modelId="{3516E491-6D11-46B0-BDEC-1509A8436C27}" type="parTrans" cxnId="{4BA268FC-50EA-43CD-A1C2-055119C7F2C1}">
      <dgm:prSet/>
      <dgm:spPr/>
      <dgm:t>
        <a:bodyPr/>
        <a:lstStyle/>
        <a:p>
          <a:endParaRPr lang="en-US"/>
        </a:p>
      </dgm:t>
    </dgm:pt>
    <dgm:pt modelId="{C6EF01A1-520A-4F4D-902F-21AB46C2918E}" type="sibTrans" cxnId="{4BA268FC-50EA-43CD-A1C2-055119C7F2C1}">
      <dgm:prSet/>
      <dgm:spPr/>
      <dgm:t>
        <a:bodyPr/>
        <a:lstStyle/>
        <a:p>
          <a:endParaRPr lang="en-US"/>
        </a:p>
      </dgm:t>
    </dgm:pt>
    <dgm:pt modelId="{1464805A-5AF8-42DE-81E8-CC91325CF7B5}">
      <dgm:prSet custT="1"/>
      <dgm:spPr/>
      <dgm:t>
        <a:bodyPr/>
        <a:lstStyle/>
        <a:p>
          <a:r>
            <a:rPr lang="en-US" sz="2400" b="0" dirty="0">
              <a:latin typeface="+mn-lt"/>
              <a:ea typeface="Tahoma" panose="020B0604030504040204" pitchFamily="34" charset="0"/>
              <a:cs typeface="Tahoma" panose="020B0604030504040204" pitchFamily="34" charset="0"/>
            </a:rPr>
            <a:t>NBRC Form 1002 </a:t>
          </a:r>
        </a:p>
      </dgm:t>
    </dgm:pt>
    <dgm:pt modelId="{5C33D6A7-C9DA-4256-8ADD-5870D049F64F}" type="parTrans" cxnId="{AD29CCEE-FE9E-42A8-B2BD-9863B36BD071}">
      <dgm:prSet/>
      <dgm:spPr/>
      <dgm:t>
        <a:bodyPr/>
        <a:lstStyle/>
        <a:p>
          <a:endParaRPr lang="en-US"/>
        </a:p>
      </dgm:t>
    </dgm:pt>
    <dgm:pt modelId="{B206B894-3580-435F-B9FF-340EDBD0BD69}" type="sibTrans" cxnId="{AD29CCEE-FE9E-42A8-B2BD-9863B36BD071}">
      <dgm:prSet/>
      <dgm:spPr/>
      <dgm:t>
        <a:bodyPr/>
        <a:lstStyle/>
        <a:p>
          <a:endParaRPr lang="en-US"/>
        </a:p>
      </dgm:t>
    </dgm:pt>
    <dgm:pt modelId="{01571CF9-179B-4A3E-81ED-D30325265C9B}">
      <dgm:prSet custT="1"/>
      <dgm:spPr/>
      <dgm:t>
        <a:bodyPr/>
        <a:lstStyle/>
        <a:p>
          <a:r>
            <a:rPr lang="en-US" sz="2400" dirty="0">
              <a:latin typeface="+mn-lt"/>
              <a:ea typeface="Tahoma" panose="020B0604030504040204" pitchFamily="34" charset="0"/>
              <a:cs typeface="Tahoma" panose="020B0604030504040204" pitchFamily="34" charset="0"/>
            </a:rPr>
            <a:t>Letters of commitment from match/cost share choices</a:t>
          </a:r>
        </a:p>
      </dgm:t>
    </dgm:pt>
    <dgm:pt modelId="{B4CDE02F-EAD0-493A-9B59-ECDC71243816}" type="parTrans" cxnId="{7530EBE9-4F83-429A-AC45-1771021FA818}">
      <dgm:prSet/>
      <dgm:spPr/>
      <dgm:t>
        <a:bodyPr/>
        <a:lstStyle/>
        <a:p>
          <a:endParaRPr lang="en-US"/>
        </a:p>
      </dgm:t>
    </dgm:pt>
    <dgm:pt modelId="{627507C7-FB64-4845-BC09-91AC3D194E52}" type="sibTrans" cxnId="{7530EBE9-4F83-429A-AC45-1771021FA818}">
      <dgm:prSet/>
      <dgm:spPr/>
      <dgm:t>
        <a:bodyPr/>
        <a:lstStyle/>
        <a:p>
          <a:endParaRPr lang="en-US"/>
        </a:p>
      </dgm:t>
    </dgm:pt>
    <dgm:pt modelId="{21C0B8DF-E74B-484C-8238-F0E3E81B2482}">
      <dgm:prSet custT="1"/>
      <dgm:spPr/>
      <dgm:t>
        <a:bodyPr/>
        <a:lstStyle/>
        <a:p>
          <a:r>
            <a:rPr lang="en-US" sz="2400" dirty="0">
              <a:latin typeface="+mn-lt"/>
              <a:ea typeface="Tahoma" panose="020B0604030504040204" pitchFamily="34" charset="0"/>
              <a:cs typeface="Tahoma" panose="020B0604030504040204" pitchFamily="34" charset="0"/>
            </a:rPr>
            <a:t>Secured before July 1, 2025</a:t>
          </a:r>
        </a:p>
      </dgm:t>
    </dgm:pt>
    <dgm:pt modelId="{8C8899DE-D88D-421E-9E69-4DFD380A7475}" type="parTrans" cxnId="{06678C16-7673-409E-9F48-10B0B4636348}">
      <dgm:prSet/>
      <dgm:spPr/>
      <dgm:t>
        <a:bodyPr/>
        <a:lstStyle/>
        <a:p>
          <a:endParaRPr lang="en-US"/>
        </a:p>
      </dgm:t>
    </dgm:pt>
    <dgm:pt modelId="{62E7F545-C266-4326-BCD2-45135AAA7C1F}" type="sibTrans" cxnId="{06678C16-7673-409E-9F48-10B0B4636348}">
      <dgm:prSet/>
      <dgm:spPr/>
      <dgm:t>
        <a:bodyPr/>
        <a:lstStyle/>
        <a:p>
          <a:endParaRPr lang="en-US"/>
        </a:p>
      </dgm:t>
    </dgm:pt>
    <dgm:pt modelId="{A59F1743-3C81-439D-B245-BB5683D98E59}">
      <dgm:prSet custT="1"/>
      <dgm:spPr/>
      <dgm:t>
        <a:bodyPr/>
        <a:lstStyle/>
        <a:p>
          <a:r>
            <a:rPr lang="en-US" sz="2400" dirty="0"/>
            <a:t>NBRC’s webpage – Resources&gt;&gt;Forms &amp; Grant Administration Materials</a:t>
          </a:r>
        </a:p>
      </dgm:t>
    </dgm:pt>
    <dgm:pt modelId="{9D4FA85E-A747-47AE-8AED-CD5E8DD7B3F6}" type="parTrans" cxnId="{3AB49E66-FBCE-45E6-A800-22C2DF688972}">
      <dgm:prSet/>
      <dgm:spPr/>
      <dgm:t>
        <a:bodyPr/>
        <a:lstStyle/>
        <a:p>
          <a:endParaRPr lang="en-US"/>
        </a:p>
      </dgm:t>
    </dgm:pt>
    <dgm:pt modelId="{212CA64E-B56D-48AB-BFC0-3A7D33755782}" type="sibTrans" cxnId="{3AB49E66-FBCE-45E6-A800-22C2DF688972}">
      <dgm:prSet/>
      <dgm:spPr/>
      <dgm:t>
        <a:bodyPr/>
        <a:lstStyle/>
        <a:p>
          <a:endParaRPr lang="en-US"/>
        </a:p>
      </dgm:t>
    </dgm:pt>
    <dgm:pt modelId="{5C84BD45-4616-4B2C-8D1B-3CD3FC953D4E}" type="pres">
      <dgm:prSet presAssocID="{872CAB87-4B5B-4BE0-89A7-F3EBC9987899}" presName="linear" presStyleCnt="0">
        <dgm:presLayoutVars>
          <dgm:animLvl val="lvl"/>
          <dgm:resizeHandles val="exact"/>
        </dgm:presLayoutVars>
      </dgm:prSet>
      <dgm:spPr/>
    </dgm:pt>
    <dgm:pt modelId="{C740E146-B972-4901-AEFC-6535A84E7AD6}" type="pres">
      <dgm:prSet presAssocID="{A0799822-D523-43AD-88C7-44C1A27A35F3}" presName="parentText" presStyleLbl="node1" presStyleIdx="0" presStyleCnt="2" custScaleY="53220" custLinFactNeighborY="-26924">
        <dgm:presLayoutVars>
          <dgm:chMax val="0"/>
          <dgm:bulletEnabled val="1"/>
        </dgm:presLayoutVars>
      </dgm:prSet>
      <dgm:spPr/>
    </dgm:pt>
    <dgm:pt modelId="{AA9BD20C-2C65-4E35-AC67-3EC359978178}" type="pres">
      <dgm:prSet presAssocID="{A0799822-D523-43AD-88C7-44C1A27A35F3}" presName="childText" presStyleLbl="revTx" presStyleIdx="0" presStyleCnt="2" custLinFactNeighborY="-25965">
        <dgm:presLayoutVars>
          <dgm:bulletEnabled val="1"/>
        </dgm:presLayoutVars>
      </dgm:prSet>
      <dgm:spPr/>
    </dgm:pt>
    <dgm:pt modelId="{A1E9C733-5B0A-4F7E-9635-424A0F1B8518}" type="pres">
      <dgm:prSet presAssocID="{450AEA28-B26B-48CF-BDE6-94073B208834}" presName="parentText" presStyleLbl="node1" presStyleIdx="1" presStyleCnt="2" custScaleY="41734" custLinFactNeighborY="-20330">
        <dgm:presLayoutVars>
          <dgm:chMax val="0"/>
          <dgm:bulletEnabled val="1"/>
        </dgm:presLayoutVars>
      </dgm:prSet>
      <dgm:spPr/>
    </dgm:pt>
    <dgm:pt modelId="{50795660-0AAF-47CC-82ED-FE87810EFFE2}" type="pres">
      <dgm:prSet presAssocID="{450AEA28-B26B-48CF-BDE6-94073B208834}" presName="childText" presStyleLbl="revTx" presStyleIdx="1" presStyleCnt="2" custLinFactNeighborY="-14950">
        <dgm:presLayoutVars>
          <dgm:bulletEnabled val="1"/>
        </dgm:presLayoutVars>
      </dgm:prSet>
      <dgm:spPr/>
    </dgm:pt>
  </dgm:ptLst>
  <dgm:cxnLst>
    <dgm:cxn modelId="{06678C16-7673-409E-9F48-10B0B4636348}" srcId="{A0799822-D523-43AD-88C7-44C1A27A35F3}" destId="{21C0B8DF-E74B-484C-8238-F0E3E81B2482}" srcOrd="2" destOrd="0" parTransId="{8C8899DE-D88D-421E-9E69-4DFD380A7475}" sibTransId="{62E7F545-C266-4326-BCD2-45135AAA7C1F}"/>
    <dgm:cxn modelId="{15443E1C-DCEB-45BD-86D9-06F784FE8216}" type="presOf" srcId="{1464805A-5AF8-42DE-81E8-CC91325CF7B5}" destId="{AA9BD20C-2C65-4E35-AC67-3EC359978178}" srcOrd="0" destOrd="0" presId="urn:microsoft.com/office/officeart/2005/8/layout/vList2"/>
    <dgm:cxn modelId="{7785CE5D-E1F7-4FE5-9BFD-65CBF1969338}" srcId="{872CAB87-4B5B-4BE0-89A7-F3EBC9987899}" destId="{A0799822-D523-43AD-88C7-44C1A27A35F3}" srcOrd="0" destOrd="0" parTransId="{ABFBFCA5-B977-4DEF-A6E4-14F0A2715C9E}" sibTransId="{765BC577-0A61-4438-B25E-3150ED15D636}"/>
    <dgm:cxn modelId="{3AB49E66-FBCE-45E6-A800-22C2DF688972}" srcId="{450AEA28-B26B-48CF-BDE6-94073B208834}" destId="{A59F1743-3C81-439D-B245-BB5683D98E59}" srcOrd="0" destOrd="0" parTransId="{9D4FA85E-A747-47AE-8AED-CD5E8DD7B3F6}" sibTransId="{212CA64E-B56D-48AB-BFC0-3A7D33755782}"/>
    <dgm:cxn modelId="{4D4AB870-5342-4C98-96CE-6401800AC13E}" type="presOf" srcId="{A0799822-D523-43AD-88C7-44C1A27A35F3}" destId="{C740E146-B972-4901-AEFC-6535A84E7AD6}" srcOrd="0" destOrd="0" presId="urn:microsoft.com/office/officeart/2005/8/layout/vList2"/>
    <dgm:cxn modelId="{718EE756-01C9-45B3-B436-1B46A551A5E1}" srcId="{872CAB87-4B5B-4BE0-89A7-F3EBC9987899}" destId="{450AEA28-B26B-48CF-BDE6-94073B208834}" srcOrd="1" destOrd="0" parTransId="{2F370EAC-AC7F-4A95-B3E2-4AC905DF8D78}" sibTransId="{9F90D275-4FD6-45EA-A036-723CB0C22F21}"/>
    <dgm:cxn modelId="{DDF5AA98-8756-400A-B2AE-B04A59030308}" type="presOf" srcId="{75E6524C-CC13-4FDC-826F-7C6EAFB5DB21}" destId="{50795660-0AAF-47CC-82ED-FE87810EFFE2}" srcOrd="0" destOrd="1" presId="urn:microsoft.com/office/officeart/2005/8/layout/vList2"/>
    <dgm:cxn modelId="{B8F17EB7-5D6A-4D9B-AEBB-5E94812D4E63}" type="presOf" srcId="{21C0B8DF-E74B-484C-8238-F0E3E81B2482}" destId="{AA9BD20C-2C65-4E35-AC67-3EC359978178}" srcOrd="0" destOrd="2" presId="urn:microsoft.com/office/officeart/2005/8/layout/vList2"/>
    <dgm:cxn modelId="{927EFED3-81B3-4059-9025-83D20652947F}" type="presOf" srcId="{01571CF9-179B-4A3E-81ED-D30325265C9B}" destId="{AA9BD20C-2C65-4E35-AC67-3EC359978178}" srcOrd="0" destOrd="1" presId="urn:microsoft.com/office/officeart/2005/8/layout/vList2"/>
    <dgm:cxn modelId="{58A2AFE1-2BDB-4CAE-BA18-D14DE9D75581}" type="presOf" srcId="{A59F1743-3C81-439D-B245-BB5683D98E59}" destId="{50795660-0AAF-47CC-82ED-FE87810EFFE2}" srcOrd="0" destOrd="0" presId="urn:microsoft.com/office/officeart/2005/8/layout/vList2"/>
    <dgm:cxn modelId="{7530EBE9-4F83-429A-AC45-1771021FA818}" srcId="{A0799822-D523-43AD-88C7-44C1A27A35F3}" destId="{01571CF9-179B-4A3E-81ED-D30325265C9B}" srcOrd="1" destOrd="0" parTransId="{B4CDE02F-EAD0-493A-9B59-ECDC71243816}" sibTransId="{627507C7-FB64-4845-BC09-91AC3D194E52}"/>
    <dgm:cxn modelId="{AD29CCEE-FE9E-42A8-B2BD-9863B36BD071}" srcId="{A0799822-D523-43AD-88C7-44C1A27A35F3}" destId="{1464805A-5AF8-42DE-81E8-CC91325CF7B5}" srcOrd="0" destOrd="0" parTransId="{5C33D6A7-C9DA-4256-8ADD-5870D049F64F}" sibTransId="{B206B894-3580-435F-B9FF-340EDBD0BD69}"/>
    <dgm:cxn modelId="{3678AAF4-392B-415C-AC0B-222DF80727F6}" type="presOf" srcId="{872CAB87-4B5B-4BE0-89A7-F3EBC9987899}" destId="{5C84BD45-4616-4B2C-8D1B-3CD3FC953D4E}" srcOrd="0" destOrd="0" presId="urn:microsoft.com/office/officeart/2005/8/layout/vList2"/>
    <dgm:cxn modelId="{C2D4F9F8-944D-416D-9913-A8FC64E2FBD9}" type="presOf" srcId="{450AEA28-B26B-48CF-BDE6-94073B208834}" destId="{A1E9C733-5B0A-4F7E-9635-424A0F1B8518}" srcOrd="0" destOrd="0" presId="urn:microsoft.com/office/officeart/2005/8/layout/vList2"/>
    <dgm:cxn modelId="{4BA268FC-50EA-43CD-A1C2-055119C7F2C1}" srcId="{450AEA28-B26B-48CF-BDE6-94073B208834}" destId="{75E6524C-CC13-4FDC-826F-7C6EAFB5DB21}" srcOrd="1" destOrd="0" parTransId="{3516E491-6D11-46B0-BDEC-1509A8436C27}" sibTransId="{C6EF01A1-520A-4F4D-902F-21AB46C2918E}"/>
    <dgm:cxn modelId="{E1470988-B657-4C1D-8857-A8C75633774A}" type="presParOf" srcId="{5C84BD45-4616-4B2C-8D1B-3CD3FC953D4E}" destId="{C740E146-B972-4901-AEFC-6535A84E7AD6}" srcOrd="0" destOrd="0" presId="urn:microsoft.com/office/officeart/2005/8/layout/vList2"/>
    <dgm:cxn modelId="{FB3D1B12-CF53-4298-BFD6-82108F1E6A36}" type="presParOf" srcId="{5C84BD45-4616-4B2C-8D1B-3CD3FC953D4E}" destId="{AA9BD20C-2C65-4E35-AC67-3EC359978178}" srcOrd="1" destOrd="0" presId="urn:microsoft.com/office/officeart/2005/8/layout/vList2"/>
    <dgm:cxn modelId="{86F4C9FC-46C9-4047-B6A4-E27EE4E65AA5}" type="presParOf" srcId="{5C84BD45-4616-4B2C-8D1B-3CD3FC953D4E}" destId="{A1E9C733-5B0A-4F7E-9635-424A0F1B8518}" srcOrd="2" destOrd="0" presId="urn:microsoft.com/office/officeart/2005/8/layout/vList2"/>
    <dgm:cxn modelId="{2A6A662C-4A71-4780-BE87-96F75E2D984C}" type="presParOf" srcId="{5C84BD45-4616-4B2C-8D1B-3CD3FC953D4E}" destId="{50795660-0AAF-47CC-82ED-FE87810EFFE2}"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72CAB87-4B5B-4BE0-89A7-F3EBC998789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0799822-D523-43AD-88C7-44C1A27A35F3}">
      <dgm:prSet custT="1"/>
      <dgm:spPr/>
      <dgm:t>
        <a:bodyPr/>
        <a:lstStyle/>
        <a:p>
          <a:r>
            <a:rPr lang="en-US" sz="2400" b="1" dirty="0"/>
            <a:t>The following items MUST be in place to receive a Notice to Proceed:</a:t>
          </a:r>
          <a:endParaRPr lang="en-US" sz="2400" dirty="0"/>
        </a:p>
      </dgm:t>
    </dgm:pt>
    <dgm:pt modelId="{ABFBFCA5-B977-4DEF-A6E4-14F0A2715C9E}" type="parTrans" cxnId="{7785CE5D-E1F7-4FE5-9BFD-65CBF1969338}">
      <dgm:prSet/>
      <dgm:spPr/>
      <dgm:t>
        <a:bodyPr/>
        <a:lstStyle/>
        <a:p>
          <a:endParaRPr lang="en-US"/>
        </a:p>
      </dgm:t>
    </dgm:pt>
    <dgm:pt modelId="{765BC577-0A61-4438-B25E-3150ED15D636}" type="sibTrans" cxnId="{7785CE5D-E1F7-4FE5-9BFD-65CBF1969338}">
      <dgm:prSet/>
      <dgm:spPr/>
      <dgm:t>
        <a:bodyPr/>
        <a:lstStyle/>
        <a:p>
          <a:endParaRPr lang="en-US"/>
        </a:p>
      </dgm:t>
    </dgm:pt>
    <dgm:pt modelId="{7DB9DA96-0612-4A9B-BE1F-D257F544206B}">
      <dgm:prSet custT="1"/>
      <dgm:spPr/>
      <dgm:t>
        <a:bodyPr/>
        <a:lstStyle/>
        <a:p>
          <a:r>
            <a:rPr lang="en-US" sz="2400" dirty="0"/>
            <a:t>SF-3881 ACH Form &amp; Award Acknowledgement</a:t>
          </a:r>
        </a:p>
      </dgm:t>
    </dgm:pt>
    <dgm:pt modelId="{1760C364-B93C-4800-BD94-C9A0B121807F}" type="parTrans" cxnId="{578B6A4B-257D-46DB-9F15-07B8F2718F3F}">
      <dgm:prSet/>
      <dgm:spPr/>
      <dgm:t>
        <a:bodyPr/>
        <a:lstStyle/>
        <a:p>
          <a:endParaRPr lang="en-US"/>
        </a:p>
      </dgm:t>
    </dgm:pt>
    <dgm:pt modelId="{B7FB8271-9C84-4E5C-A884-525E4C336B56}" type="sibTrans" cxnId="{578B6A4B-257D-46DB-9F15-07B8F2718F3F}">
      <dgm:prSet/>
      <dgm:spPr/>
      <dgm:t>
        <a:bodyPr/>
        <a:lstStyle/>
        <a:p>
          <a:endParaRPr lang="en-US"/>
        </a:p>
      </dgm:t>
    </dgm:pt>
    <dgm:pt modelId="{027258E1-CBD4-4C5A-A31F-208C918B1C3F}">
      <dgm:prSet custT="1"/>
      <dgm:spPr/>
      <dgm:t>
        <a:bodyPr/>
        <a:lstStyle/>
        <a:p>
          <a:r>
            <a:rPr lang="en-US" sz="2400" dirty="0"/>
            <a:t>Executed Grant Agreement</a:t>
          </a:r>
        </a:p>
      </dgm:t>
    </dgm:pt>
    <dgm:pt modelId="{E2FED9FA-C567-4663-852B-40E6682872E2}" type="parTrans" cxnId="{97EBE38A-0EF4-4295-8D0C-A75D1229FA79}">
      <dgm:prSet/>
      <dgm:spPr/>
      <dgm:t>
        <a:bodyPr/>
        <a:lstStyle/>
        <a:p>
          <a:endParaRPr lang="en-US"/>
        </a:p>
      </dgm:t>
    </dgm:pt>
    <dgm:pt modelId="{19EC85B6-181E-49AB-A155-401A76517199}" type="sibTrans" cxnId="{97EBE38A-0EF4-4295-8D0C-A75D1229FA79}">
      <dgm:prSet/>
      <dgm:spPr/>
      <dgm:t>
        <a:bodyPr/>
        <a:lstStyle/>
        <a:p>
          <a:endParaRPr lang="en-US"/>
        </a:p>
      </dgm:t>
    </dgm:pt>
    <dgm:pt modelId="{4C890DD6-05C8-4251-B360-358DB021D0BF}">
      <dgm:prSet custT="1"/>
      <dgm:spPr/>
      <dgm:t>
        <a:bodyPr/>
        <a:lstStyle/>
        <a:p>
          <a:r>
            <a:rPr lang="en-US" sz="2400" dirty="0"/>
            <a:t>LDD grant administration services contract</a:t>
          </a:r>
        </a:p>
      </dgm:t>
    </dgm:pt>
    <dgm:pt modelId="{0C08FC4D-CDD4-407C-874E-B2930B366681}" type="parTrans" cxnId="{85EEFD8E-B959-4CB1-874E-3EC8FCB8501B}">
      <dgm:prSet/>
      <dgm:spPr/>
      <dgm:t>
        <a:bodyPr/>
        <a:lstStyle/>
        <a:p>
          <a:endParaRPr lang="en-US"/>
        </a:p>
      </dgm:t>
    </dgm:pt>
    <dgm:pt modelId="{CB5208DA-E27B-48C5-A856-DEF0F1AB3D9C}" type="sibTrans" cxnId="{85EEFD8E-B959-4CB1-874E-3EC8FCB8501B}">
      <dgm:prSet/>
      <dgm:spPr/>
      <dgm:t>
        <a:bodyPr/>
        <a:lstStyle/>
        <a:p>
          <a:endParaRPr lang="en-US"/>
        </a:p>
      </dgm:t>
    </dgm:pt>
    <dgm:pt modelId="{4028C566-7D29-4AFB-94E4-F7DEA2D1FD24}">
      <dgm:prSet custT="1"/>
      <dgm:spPr/>
      <dgm:t>
        <a:bodyPr/>
        <a:lstStyle/>
        <a:p>
          <a:r>
            <a:rPr lang="en-US" sz="2400" dirty="0"/>
            <a:t>Documentation of committed match/cost share to complete project</a:t>
          </a:r>
        </a:p>
      </dgm:t>
    </dgm:pt>
    <dgm:pt modelId="{CE824216-FE35-41A0-A146-6B577D679F0E}" type="parTrans" cxnId="{492BB7DF-753B-4196-B6F3-B02DBDA7D05B}">
      <dgm:prSet/>
      <dgm:spPr/>
      <dgm:t>
        <a:bodyPr/>
        <a:lstStyle/>
        <a:p>
          <a:endParaRPr lang="en-US"/>
        </a:p>
      </dgm:t>
    </dgm:pt>
    <dgm:pt modelId="{41BB9F6C-DA1D-412F-B8CE-96E8F1786A28}" type="sibTrans" cxnId="{492BB7DF-753B-4196-B6F3-B02DBDA7D05B}">
      <dgm:prSet/>
      <dgm:spPr/>
      <dgm:t>
        <a:bodyPr/>
        <a:lstStyle/>
        <a:p>
          <a:endParaRPr lang="en-US"/>
        </a:p>
      </dgm:t>
    </dgm:pt>
    <dgm:pt modelId="{69C90009-A71F-4435-929A-B99C9DE061D9}">
      <dgm:prSet custT="1"/>
      <dgm:spPr/>
      <dgm:t>
        <a:bodyPr/>
        <a:lstStyle/>
        <a:p>
          <a:r>
            <a:rPr lang="en-US" sz="2400" dirty="0"/>
            <a:t>NEPA satisfied</a:t>
          </a:r>
        </a:p>
      </dgm:t>
    </dgm:pt>
    <dgm:pt modelId="{2864F1DD-88D8-44D5-B1AE-87ACC474C8A6}" type="parTrans" cxnId="{D237EBA6-98D5-4A2C-B3D3-D563439F9A35}">
      <dgm:prSet/>
      <dgm:spPr/>
      <dgm:t>
        <a:bodyPr/>
        <a:lstStyle/>
        <a:p>
          <a:endParaRPr lang="en-US"/>
        </a:p>
      </dgm:t>
    </dgm:pt>
    <dgm:pt modelId="{C596042E-2BFE-4EA0-89F1-31981D36170A}" type="sibTrans" cxnId="{D237EBA6-98D5-4A2C-B3D3-D563439F9A35}">
      <dgm:prSet/>
      <dgm:spPr/>
      <dgm:t>
        <a:bodyPr/>
        <a:lstStyle/>
        <a:p>
          <a:endParaRPr lang="en-US"/>
        </a:p>
      </dgm:t>
    </dgm:pt>
    <dgm:pt modelId="{450AEA28-B26B-48CF-BDE6-94073B208834}">
      <dgm:prSet custT="1"/>
      <dgm:spPr/>
      <dgm:t>
        <a:bodyPr/>
        <a:lstStyle/>
        <a:p>
          <a:r>
            <a:rPr lang="en-US" sz="2400" b="1" dirty="0">
              <a:ea typeface="Tahoma" panose="020B0604030504040204" pitchFamily="34" charset="0"/>
              <a:cs typeface="Tahoma" panose="020B0604030504040204" pitchFamily="34" charset="0"/>
            </a:rPr>
            <a:t>The date of the Notice to Proceed is the official ‘ok’ to begin all project related activities </a:t>
          </a:r>
          <a:endParaRPr lang="en-US" sz="2400" b="1" dirty="0"/>
        </a:p>
      </dgm:t>
    </dgm:pt>
    <dgm:pt modelId="{2F370EAC-AC7F-4A95-B3E2-4AC905DF8D78}" type="parTrans" cxnId="{718EE756-01C9-45B3-B436-1B46A551A5E1}">
      <dgm:prSet/>
      <dgm:spPr/>
      <dgm:t>
        <a:bodyPr/>
        <a:lstStyle/>
        <a:p>
          <a:endParaRPr lang="en-US"/>
        </a:p>
      </dgm:t>
    </dgm:pt>
    <dgm:pt modelId="{9F90D275-4FD6-45EA-A036-723CB0C22F21}" type="sibTrans" cxnId="{718EE756-01C9-45B3-B436-1B46A551A5E1}">
      <dgm:prSet/>
      <dgm:spPr/>
      <dgm:t>
        <a:bodyPr/>
        <a:lstStyle/>
        <a:p>
          <a:endParaRPr lang="en-US"/>
        </a:p>
      </dgm:t>
    </dgm:pt>
    <dgm:pt modelId="{75E6524C-CC13-4FDC-826F-7C6EAFB5DB21}">
      <dgm:prSet custT="1"/>
      <dgm:spPr/>
      <dgm:t>
        <a:bodyPr/>
        <a:lstStyle/>
        <a:p>
          <a:endParaRPr lang="en-US" sz="2400" dirty="0"/>
        </a:p>
      </dgm:t>
    </dgm:pt>
    <dgm:pt modelId="{3516E491-6D11-46B0-BDEC-1509A8436C27}" type="parTrans" cxnId="{4BA268FC-50EA-43CD-A1C2-055119C7F2C1}">
      <dgm:prSet/>
      <dgm:spPr/>
      <dgm:t>
        <a:bodyPr/>
        <a:lstStyle/>
        <a:p>
          <a:endParaRPr lang="en-US"/>
        </a:p>
      </dgm:t>
    </dgm:pt>
    <dgm:pt modelId="{C6EF01A1-520A-4F4D-902F-21AB46C2918E}" type="sibTrans" cxnId="{4BA268FC-50EA-43CD-A1C2-055119C7F2C1}">
      <dgm:prSet/>
      <dgm:spPr/>
      <dgm:t>
        <a:bodyPr/>
        <a:lstStyle/>
        <a:p>
          <a:endParaRPr lang="en-US"/>
        </a:p>
      </dgm:t>
    </dgm:pt>
    <dgm:pt modelId="{665657E2-71FE-4772-8B88-E76134171E8A}">
      <dgm:prSet custT="1"/>
      <dgm:spPr/>
      <dgm:t>
        <a:bodyPr/>
        <a:lstStyle/>
        <a:p>
          <a:r>
            <a:rPr lang="en-US" sz="2400" dirty="0"/>
            <a:t>NBRC issues the project a Notice to Proceed for their records </a:t>
          </a:r>
        </a:p>
      </dgm:t>
    </dgm:pt>
    <dgm:pt modelId="{32A909A2-B0F0-40F9-BD4C-EF1C70A42224}" type="parTrans" cxnId="{03AB8E13-08D4-4B67-9122-65B3D0328B32}">
      <dgm:prSet/>
      <dgm:spPr/>
    </dgm:pt>
    <dgm:pt modelId="{E26DBB2F-E727-4BAD-8423-7F17335A8C85}" type="sibTrans" cxnId="{03AB8E13-08D4-4B67-9122-65B3D0328B32}">
      <dgm:prSet/>
      <dgm:spPr/>
    </dgm:pt>
    <dgm:pt modelId="{5C84BD45-4616-4B2C-8D1B-3CD3FC953D4E}" type="pres">
      <dgm:prSet presAssocID="{872CAB87-4B5B-4BE0-89A7-F3EBC9987899}" presName="linear" presStyleCnt="0">
        <dgm:presLayoutVars>
          <dgm:animLvl val="lvl"/>
          <dgm:resizeHandles val="exact"/>
        </dgm:presLayoutVars>
      </dgm:prSet>
      <dgm:spPr/>
    </dgm:pt>
    <dgm:pt modelId="{C740E146-B972-4901-AEFC-6535A84E7AD6}" type="pres">
      <dgm:prSet presAssocID="{A0799822-D523-43AD-88C7-44C1A27A35F3}" presName="parentText" presStyleLbl="node1" presStyleIdx="0" presStyleCnt="2">
        <dgm:presLayoutVars>
          <dgm:chMax val="0"/>
          <dgm:bulletEnabled val="1"/>
        </dgm:presLayoutVars>
      </dgm:prSet>
      <dgm:spPr/>
    </dgm:pt>
    <dgm:pt modelId="{AA9BD20C-2C65-4E35-AC67-3EC359978178}" type="pres">
      <dgm:prSet presAssocID="{A0799822-D523-43AD-88C7-44C1A27A35F3}" presName="childText" presStyleLbl="revTx" presStyleIdx="0" presStyleCnt="2">
        <dgm:presLayoutVars>
          <dgm:bulletEnabled val="1"/>
        </dgm:presLayoutVars>
      </dgm:prSet>
      <dgm:spPr/>
    </dgm:pt>
    <dgm:pt modelId="{A1E9C733-5B0A-4F7E-9635-424A0F1B8518}" type="pres">
      <dgm:prSet presAssocID="{450AEA28-B26B-48CF-BDE6-94073B208834}" presName="parentText" presStyleLbl="node1" presStyleIdx="1" presStyleCnt="2" custLinFactNeighborX="824" custLinFactNeighborY="53196">
        <dgm:presLayoutVars>
          <dgm:chMax val="0"/>
          <dgm:bulletEnabled val="1"/>
        </dgm:presLayoutVars>
      </dgm:prSet>
      <dgm:spPr/>
    </dgm:pt>
    <dgm:pt modelId="{50795660-0AAF-47CC-82ED-FE87810EFFE2}" type="pres">
      <dgm:prSet presAssocID="{450AEA28-B26B-48CF-BDE6-94073B208834}" presName="childText" presStyleLbl="revTx" presStyleIdx="1" presStyleCnt="2">
        <dgm:presLayoutVars>
          <dgm:bulletEnabled val="1"/>
        </dgm:presLayoutVars>
      </dgm:prSet>
      <dgm:spPr/>
    </dgm:pt>
  </dgm:ptLst>
  <dgm:cxnLst>
    <dgm:cxn modelId="{03AB8E13-08D4-4B67-9122-65B3D0328B32}" srcId="{A0799822-D523-43AD-88C7-44C1A27A35F3}" destId="{665657E2-71FE-4772-8B88-E76134171E8A}" srcOrd="5" destOrd="0" parTransId="{32A909A2-B0F0-40F9-BD4C-EF1C70A42224}" sibTransId="{E26DBB2F-E727-4BAD-8423-7F17335A8C85}"/>
    <dgm:cxn modelId="{7785CE5D-E1F7-4FE5-9BFD-65CBF1969338}" srcId="{872CAB87-4B5B-4BE0-89A7-F3EBC9987899}" destId="{A0799822-D523-43AD-88C7-44C1A27A35F3}" srcOrd="0" destOrd="0" parTransId="{ABFBFCA5-B977-4DEF-A6E4-14F0A2715C9E}" sibTransId="{765BC577-0A61-4438-B25E-3150ED15D636}"/>
    <dgm:cxn modelId="{4BD73E6B-0050-47C6-9466-8613B38BCDF0}" type="presOf" srcId="{665657E2-71FE-4772-8B88-E76134171E8A}" destId="{AA9BD20C-2C65-4E35-AC67-3EC359978178}" srcOrd="0" destOrd="5" presId="urn:microsoft.com/office/officeart/2005/8/layout/vList2"/>
    <dgm:cxn modelId="{578B6A4B-257D-46DB-9F15-07B8F2718F3F}" srcId="{A0799822-D523-43AD-88C7-44C1A27A35F3}" destId="{7DB9DA96-0612-4A9B-BE1F-D257F544206B}" srcOrd="0" destOrd="0" parTransId="{1760C364-B93C-4800-BD94-C9A0B121807F}" sibTransId="{B7FB8271-9C84-4E5C-A884-525E4C336B56}"/>
    <dgm:cxn modelId="{BEB3AF4F-87DF-4687-A1B4-8133B17C9AB1}" type="presOf" srcId="{4C890DD6-05C8-4251-B360-358DB021D0BF}" destId="{AA9BD20C-2C65-4E35-AC67-3EC359978178}" srcOrd="0" destOrd="2" presId="urn:microsoft.com/office/officeart/2005/8/layout/vList2"/>
    <dgm:cxn modelId="{4D4AB870-5342-4C98-96CE-6401800AC13E}" type="presOf" srcId="{A0799822-D523-43AD-88C7-44C1A27A35F3}" destId="{C740E146-B972-4901-AEFC-6535A84E7AD6}" srcOrd="0" destOrd="0" presId="urn:microsoft.com/office/officeart/2005/8/layout/vList2"/>
    <dgm:cxn modelId="{718EE756-01C9-45B3-B436-1B46A551A5E1}" srcId="{872CAB87-4B5B-4BE0-89A7-F3EBC9987899}" destId="{450AEA28-B26B-48CF-BDE6-94073B208834}" srcOrd="1" destOrd="0" parTransId="{2F370EAC-AC7F-4A95-B3E2-4AC905DF8D78}" sibTransId="{9F90D275-4FD6-45EA-A036-723CB0C22F21}"/>
    <dgm:cxn modelId="{97EBE38A-0EF4-4295-8D0C-A75D1229FA79}" srcId="{A0799822-D523-43AD-88C7-44C1A27A35F3}" destId="{027258E1-CBD4-4C5A-A31F-208C918B1C3F}" srcOrd="1" destOrd="0" parTransId="{E2FED9FA-C567-4663-852B-40E6682872E2}" sibTransId="{19EC85B6-181E-49AB-A155-401A76517199}"/>
    <dgm:cxn modelId="{85EEFD8E-B959-4CB1-874E-3EC8FCB8501B}" srcId="{A0799822-D523-43AD-88C7-44C1A27A35F3}" destId="{4C890DD6-05C8-4251-B360-358DB021D0BF}" srcOrd="2" destOrd="0" parTransId="{0C08FC4D-CDD4-407C-874E-B2930B366681}" sibTransId="{CB5208DA-E27B-48C5-A856-DEF0F1AB3D9C}"/>
    <dgm:cxn modelId="{DDF5AA98-8756-400A-B2AE-B04A59030308}" type="presOf" srcId="{75E6524C-CC13-4FDC-826F-7C6EAFB5DB21}" destId="{50795660-0AAF-47CC-82ED-FE87810EFFE2}" srcOrd="0" destOrd="0" presId="urn:microsoft.com/office/officeart/2005/8/layout/vList2"/>
    <dgm:cxn modelId="{3B8A2D9A-611C-4EED-9CEE-A64D8BCFA1F2}" type="presOf" srcId="{4028C566-7D29-4AFB-94E4-F7DEA2D1FD24}" destId="{AA9BD20C-2C65-4E35-AC67-3EC359978178}" srcOrd="0" destOrd="3" presId="urn:microsoft.com/office/officeart/2005/8/layout/vList2"/>
    <dgm:cxn modelId="{D237EBA6-98D5-4A2C-B3D3-D563439F9A35}" srcId="{A0799822-D523-43AD-88C7-44C1A27A35F3}" destId="{69C90009-A71F-4435-929A-B99C9DE061D9}" srcOrd="4" destOrd="0" parTransId="{2864F1DD-88D8-44D5-B1AE-87ACC474C8A6}" sibTransId="{C596042E-2BFE-4EA0-89F1-31981D36170A}"/>
    <dgm:cxn modelId="{303A1EBD-508B-4260-9500-E15A9CF5CE56}" type="presOf" srcId="{7DB9DA96-0612-4A9B-BE1F-D257F544206B}" destId="{AA9BD20C-2C65-4E35-AC67-3EC359978178}" srcOrd="0" destOrd="0" presId="urn:microsoft.com/office/officeart/2005/8/layout/vList2"/>
    <dgm:cxn modelId="{A0E96CC6-646E-4D28-84A5-63DB350DF33E}" type="presOf" srcId="{027258E1-CBD4-4C5A-A31F-208C918B1C3F}" destId="{AA9BD20C-2C65-4E35-AC67-3EC359978178}" srcOrd="0" destOrd="1" presId="urn:microsoft.com/office/officeart/2005/8/layout/vList2"/>
    <dgm:cxn modelId="{EDF1E5CA-B26C-4C97-AEB6-99BEADEA767B}" type="presOf" srcId="{69C90009-A71F-4435-929A-B99C9DE061D9}" destId="{AA9BD20C-2C65-4E35-AC67-3EC359978178}" srcOrd="0" destOrd="4" presId="urn:microsoft.com/office/officeart/2005/8/layout/vList2"/>
    <dgm:cxn modelId="{492BB7DF-753B-4196-B6F3-B02DBDA7D05B}" srcId="{A0799822-D523-43AD-88C7-44C1A27A35F3}" destId="{4028C566-7D29-4AFB-94E4-F7DEA2D1FD24}" srcOrd="3" destOrd="0" parTransId="{CE824216-FE35-41A0-A146-6B577D679F0E}" sibTransId="{41BB9F6C-DA1D-412F-B8CE-96E8F1786A28}"/>
    <dgm:cxn modelId="{3678AAF4-392B-415C-AC0B-222DF80727F6}" type="presOf" srcId="{872CAB87-4B5B-4BE0-89A7-F3EBC9987899}" destId="{5C84BD45-4616-4B2C-8D1B-3CD3FC953D4E}" srcOrd="0" destOrd="0" presId="urn:microsoft.com/office/officeart/2005/8/layout/vList2"/>
    <dgm:cxn modelId="{C2D4F9F8-944D-416D-9913-A8FC64E2FBD9}" type="presOf" srcId="{450AEA28-B26B-48CF-BDE6-94073B208834}" destId="{A1E9C733-5B0A-4F7E-9635-424A0F1B8518}" srcOrd="0" destOrd="0" presId="urn:microsoft.com/office/officeart/2005/8/layout/vList2"/>
    <dgm:cxn modelId="{4BA268FC-50EA-43CD-A1C2-055119C7F2C1}" srcId="{450AEA28-B26B-48CF-BDE6-94073B208834}" destId="{75E6524C-CC13-4FDC-826F-7C6EAFB5DB21}" srcOrd="0" destOrd="0" parTransId="{3516E491-6D11-46B0-BDEC-1509A8436C27}" sibTransId="{C6EF01A1-520A-4F4D-902F-21AB46C2918E}"/>
    <dgm:cxn modelId="{E1470988-B657-4C1D-8857-A8C75633774A}" type="presParOf" srcId="{5C84BD45-4616-4B2C-8D1B-3CD3FC953D4E}" destId="{C740E146-B972-4901-AEFC-6535A84E7AD6}" srcOrd="0" destOrd="0" presId="urn:microsoft.com/office/officeart/2005/8/layout/vList2"/>
    <dgm:cxn modelId="{FB3D1B12-CF53-4298-BFD6-82108F1E6A36}" type="presParOf" srcId="{5C84BD45-4616-4B2C-8D1B-3CD3FC953D4E}" destId="{AA9BD20C-2C65-4E35-AC67-3EC359978178}" srcOrd="1" destOrd="0" presId="urn:microsoft.com/office/officeart/2005/8/layout/vList2"/>
    <dgm:cxn modelId="{86F4C9FC-46C9-4047-B6A4-E27EE4E65AA5}" type="presParOf" srcId="{5C84BD45-4616-4B2C-8D1B-3CD3FC953D4E}" destId="{A1E9C733-5B0A-4F7E-9635-424A0F1B8518}" srcOrd="2" destOrd="0" presId="urn:microsoft.com/office/officeart/2005/8/layout/vList2"/>
    <dgm:cxn modelId="{2A6A662C-4A71-4780-BE87-96F75E2D984C}" type="presParOf" srcId="{5C84BD45-4616-4B2C-8D1B-3CD3FC953D4E}" destId="{50795660-0AAF-47CC-82ED-FE87810EFFE2}"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72CAB87-4B5B-4BE0-89A7-F3EBC998789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50AEA28-B26B-48CF-BDE6-94073B208834}">
      <dgm:prSet custT="1"/>
      <dgm:spPr/>
      <dgm:t>
        <a:bodyPr/>
        <a:lstStyle/>
        <a:p>
          <a:r>
            <a:rPr lang="en-US" sz="2400" b="1" dirty="0"/>
            <a:t>Grants Management System – Review of Common Questions</a:t>
          </a:r>
          <a:endParaRPr lang="en-US" sz="2400" dirty="0"/>
        </a:p>
      </dgm:t>
    </dgm:pt>
    <dgm:pt modelId="{9F90D275-4FD6-45EA-A036-723CB0C22F21}" type="sibTrans" cxnId="{718EE756-01C9-45B3-B436-1B46A551A5E1}">
      <dgm:prSet/>
      <dgm:spPr/>
      <dgm:t>
        <a:bodyPr/>
        <a:lstStyle/>
        <a:p>
          <a:endParaRPr lang="en-US"/>
        </a:p>
      </dgm:t>
    </dgm:pt>
    <dgm:pt modelId="{2F370EAC-AC7F-4A95-B3E2-4AC905DF8D78}" type="parTrans" cxnId="{718EE756-01C9-45B3-B436-1B46A551A5E1}">
      <dgm:prSet/>
      <dgm:spPr/>
      <dgm:t>
        <a:bodyPr/>
        <a:lstStyle/>
        <a:p>
          <a:endParaRPr lang="en-US"/>
        </a:p>
      </dgm:t>
    </dgm:pt>
    <dgm:pt modelId="{833C2FCE-2E17-494F-94A7-F7380DA775AC}">
      <dgm:prSet custT="1"/>
      <dgm:spPr/>
      <dgm:t>
        <a:bodyPr/>
        <a:lstStyle/>
        <a:p>
          <a:endParaRPr lang="en-US" sz="2400" dirty="0"/>
        </a:p>
      </dgm:t>
    </dgm:pt>
    <dgm:pt modelId="{500EB189-530A-4E2E-A713-C20C8B1E2C45}" type="parTrans" cxnId="{2848D5AF-87BA-4482-8F6B-8E07BBABDA6C}">
      <dgm:prSet/>
      <dgm:spPr/>
      <dgm:t>
        <a:bodyPr/>
        <a:lstStyle/>
        <a:p>
          <a:endParaRPr lang="en-US"/>
        </a:p>
      </dgm:t>
    </dgm:pt>
    <dgm:pt modelId="{9FD10231-250A-4D33-BC04-A3755EA51E0D}" type="sibTrans" cxnId="{2848D5AF-87BA-4482-8F6B-8E07BBABDA6C}">
      <dgm:prSet/>
      <dgm:spPr/>
      <dgm:t>
        <a:bodyPr/>
        <a:lstStyle/>
        <a:p>
          <a:endParaRPr lang="en-US"/>
        </a:p>
      </dgm:t>
    </dgm:pt>
    <dgm:pt modelId="{3BF34226-D555-4B93-8C26-8326DB32B175}">
      <dgm:prSet custT="1"/>
      <dgm:spPr/>
      <dgm:t>
        <a:bodyPr/>
        <a:lstStyle/>
        <a:p>
          <a:r>
            <a:rPr lang="en-US" sz="2400" dirty="0"/>
            <a:t>How to Update your UEI</a:t>
          </a:r>
        </a:p>
      </dgm:t>
    </dgm:pt>
    <dgm:pt modelId="{3F0D3539-7F61-4019-BFD1-E6EAD5CF6545}" type="parTrans" cxnId="{92026CB6-4F09-4EFD-A830-77420A9786B3}">
      <dgm:prSet/>
      <dgm:spPr/>
      <dgm:t>
        <a:bodyPr/>
        <a:lstStyle/>
        <a:p>
          <a:endParaRPr lang="en-US"/>
        </a:p>
      </dgm:t>
    </dgm:pt>
    <dgm:pt modelId="{53732B7E-02A9-486D-8F81-2790B61CA7EF}" type="sibTrans" cxnId="{92026CB6-4F09-4EFD-A830-77420A9786B3}">
      <dgm:prSet/>
      <dgm:spPr/>
      <dgm:t>
        <a:bodyPr/>
        <a:lstStyle/>
        <a:p>
          <a:endParaRPr lang="en-US"/>
        </a:p>
      </dgm:t>
    </dgm:pt>
    <dgm:pt modelId="{7A62D9C0-74EC-4085-AADF-605176FC68F3}">
      <dgm:prSet custT="1"/>
      <dgm:spPr/>
      <dgm:t>
        <a:bodyPr/>
        <a:lstStyle/>
        <a:p>
          <a:endParaRPr lang="en-US" sz="2400" dirty="0"/>
        </a:p>
      </dgm:t>
    </dgm:pt>
    <dgm:pt modelId="{161A5C1C-284B-4296-B45E-C9CA049C1B16}" type="parTrans" cxnId="{F23BF6EC-3392-476A-89DF-C8C333A7AB39}">
      <dgm:prSet/>
      <dgm:spPr/>
      <dgm:t>
        <a:bodyPr/>
        <a:lstStyle/>
        <a:p>
          <a:endParaRPr lang="en-US"/>
        </a:p>
      </dgm:t>
    </dgm:pt>
    <dgm:pt modelId="{97390950-B07C-4F32-A3C1-EFDF685BB766}" type="sibTrans" cxnId="{F23BF6EC-3392-476A-89DF-C8C333A7AB39}">
      <dgm:prSet/>
      <dgm:spPr/>
      <dgm:t>
        <a:bodyPr/>
        <a:lstStyle/>
        <a:p>
          <a:endParaRPr lang="en-US"/>
        </a:p>
      </dgm:t>
    </dgm:pt>
    <dgm:pt modelId="{0A4789C9-8A4A-4BD6-B0E1-70A11D3D83D9}">
      <dgm:prSet custT="1"/>
      <dgm:spPr/>
      <dgm:t>
        <a:bodyPr/>
        <a:lstStyle/>
        <a:p>
          <a:r>
            <a:rPr lang="en-US" sz="2400" dirty="0"/>
            <a:t>Documentation required</a:t>
          </a:r>
        </a:p>
      </dgm:t>
    </dgm:pt>
    <dgm:pt modelId="{FEA2B8D8-235C-40C4-B0CA-4F13F40BEFA0}" type="parTrans" cxnId="{50E96A5B-4300-4837-9E3E-EBDA6C9390CA}">
      <dgm:prSet/>
      <dgm:spPr/>
    </dgm:pt>
    <dgm:pt modelId="{501CED76-B024-45D1-B6E8-4C8AB8F60344}" type="sibTrans" cxnId="{50E96A5B-4300-4837-9E3E-EBDA6C9390CA}">
      <dgm:prSet/>
      <dgm:spPr/>
    </dgm:pt>
    <dgm:pt modelId="{ECEA133A-4F7E-4C07-AA54-33B3ABBD2562}">
      <dgm:prSet custT="1"/>
      <dgm:spPr/>
      <dgm:t>
        <a:bodyPr/>
        <a:lstStyle/>
        <a:p>
          <a:r>
            <a:rPr lang="en-US" sz="2400" dirty="0"/>
            <a:t>Where to upload in system</a:t>
          </a:r>
        </a:p>
      </dgm:t>
    </dgm:pt>
    <dgm:pt modelId="{7A8390C6-8121-4556-B79F-A8059E787092}" type="parTrans" cxnId="{66D3D48B-F1B3-4F53-B9A5-9BAB64DDD38C}">
      <dgm:prSet/>
      <dgm:spPr/>
    </dgm:pt>
    <dgm:pt modelId="{F7CD1833-5A90-40EA-8C1F-9CB2FBA84F7F}" type="sibTrans" cxnId="{66D3D48B-F1B3-4F53-B9A5-9BAB64DDD38C}">
      <dgm:prSet/>
      <dgm:spPr/>
    </dgm:pt>
    <dgm:pt modelId="{76631A6F-BEC9-41F5-9FF6-02CC771612AA}">
      <dgm:prSet custT="1"/>
      <dgm:spPr/>
      <dgm:t>
        <a:bodyPr/>
        <a:lstStyle/>
        <a:p>
          <a:r>
            <a:rPr lang="en-US" sz="2400" dirty="0"/>
            <a:t>If you did not have your UEI at time of application, it will need to be added to your record</a:t>
          </a:r>
        </a:p>
      </dgm:t>
    </dgm:pt>
    <dgm:pt modelId="{C3DEA432-DC0E-4EB3-9C09-73BA59B03CBC}" type="parTrans" cxnId="{8D4030B4-EED5-46B1-85E1-F5B96E228A65}">
      <dgm:prSet/>
      <dgm:spPr/>
    </dgm:pt>
    <dgm:pt modelId="{54C2FA8F-0D6C-437D-AAD8-5A302A707369}" type="sibTrans" cxnId="{8D4030B4-EED5-46B1-85E1-F5B96E228A65}">
      <dgm:prSet/>
      <dgm:spPr/>
    </dgm:pt>
    <dgm:pt modelId="{2D0E8351-D293-402E-8D82-BB23C6039CBE}">
      <dgm:prSet custT="1"/>
      <dgm:spPr/>
      <dgm:t>
        <a:bodyPr/>
        <a:lstStyle/>
        <a:p>
          <a:r>
            <a:rPr lang="en-US" sz="2400" dirty="0">
              <a:hlinkClick xmlns:r="http://schemas.openxmlformats.org/officeDocument/2006/relationships" r:id="rId1"/>
            </a:rPr>
            <a:t>https://www.nbrc.gov/userfiles/files/Resource%20Guides/How%20to%20Update%20UEI.pdf</a:t>
          </a:r>
          <a:r>
            <a:rPr lang="en-US" sz="2400" dirty="0"/>
            <a:t> </a:t>
          </a:r>
        </a:p>
      </dgm:t>
    </dgm:pt>
    <dgm:pt modelId="{74EF36F0-3C41-493A-8422-61E59579F56B}" type="parTrans" cxnId="{B1F34D57-B96B-432A-B030-8BF923541F31}">
      <dgm:prSet/>
      <dgm:spPr/>
    </dgm:pt>
    <dgm:pt modelId="{1C1D7580-8B78-4C98-83B6-15AA446DBADB}" type="sibTrans" cxnId="{B1F34D57-B96B-432A-B030-8BF923541F31}">
      <dgm:prSet/>
      <dgm:spPr/>
    </dgm:pt>
    <dgm:pt modelId="{052F3FC6-80C3-4763-A1BB-3A72AB625ACB}">
      <dgm:prSet custT="1"/>
      <dgm:spPr/>
      <dgm:t>
        <a:bodyPr/>
        <a:lstStyle/>
        <a:p>
          <a:endParaRPr lang="en-US" sz="2400" dirty="0"/>
        </a:p>
      </dgm:t>
    </dgm:pt>
    <dgm:pt modelId="{B1BADB3C-B854-42C3-99AD-EA6AC6552B57}" type="parTrans" cxnId="{ADEF1E55-9A90-451F-AA2D-813325755645}">
      <dgm:prSet/>
      <dgm:spPr/>
    </dgm:pt>
    <dgm:pt modelId="{F1792F88-8192-46A7-8F0C-565A0D1DAE8C}" type="sibTrans" cxnId="{ADEF1E55-9A90-451F-AA2D-813325755645}">
      <dgm:prSet/>
      <dgm:spPr/>
    </dgm:pt>
    <dgm:pt modelId="{F8915628-D117-4331-AF90-5ABBD177BAF9}">
      <dgm:prSet custT="1"/>
      <dgm:spPr/>
      <dgm:t>
        <a:bodyPr/>
        <a:lstStyle/>
        <a:p>
          <a:r>
            <a:rPr lang="en-US" sz="2400" dirty="0"/>
            <a:t>Change/Correction of Authorized Official</a:t>
          </a:r>
        </a:p>
      </dgm:t>
    </dgm:pt>
    <dgm:pt modelId="{5E4D560C-DA6E-4BD3-9BD8-A45D221A5367}" type="parTrans" cxnId="{1893CF0F-F965-423E-B127-56FE8903AB46}">
      <dgm:prSet/>
      <dgm:spPr/>
    </dgm:pt>
    <dgm:pt modelId="{8F300DED-7CCF-4585-9B36-F8A526939375}" type="sibTrans" cxnId="{1893CF0F-F965-423E-B127-56FE8903AB46}">
      <dgm:prSet/>
      <dgm:spPr/>
    </dgm:pt>
    <dgm:pt modelId="{5C84BD45-4616-4B2C-8D1B-3CD3FC953D4E}" type="pres">
      <dgm:prSet presAssocID="{872CAB87-4B5B-4BE0-89A7-F3EBC9987899}" presName="linear" presStyleCnt="0">
        <dgm:presLayoutVars>
          <dgm:animLvl val="lvl"/>
          <dgm:resizeHandles val="exact"/>
        </dgm:presLayoutVars>
      </dgm:prSet>
      <dgm:spPr/>
    </dgm:pt>
    <dgm:pt modelId="{A1E9C733-5B0A-4F7E-9635-424A0F1B8518}" type="pres">
      <dgm:prSet presAssocID="{450AEA28-B26B-48CF-BDE6-94073B208834}" presName="parentText" presStyleLbl="node1" presStyleIdx="0" presStyleCnt="1" custScaleY="175565" custLinFactNeighborX="-2105" custLinFactNeighborY="-61998">
        <dgm:presLayoutVars>
          <dgm:chMax val="0"/>
          <dgm:bulletEnabled val="1"/>
        </dgm:presLayoutVars>
      </dgm:prSet>
      <dgm:spPr/>
    </dgm:pt>
    <dgm:pt modelId="{50795660-0AAF-47CC-82ED-FE87810EFFE2}" type="pres">
      <dgm:prSet presAssocID="{450AEA28-B26B-48CF-BDE6-94073B208834}" presName="childText" presStyleLbl="revTx" presStyleIdx="0" presStyleCnt="1" custScaleY="122939" custLinFactNeighborY="3069">
        <dgm:presLayoutVars>
          <dgm:bulletEnabled val="1"/>
        </dgm:presLayoutVars>
      </dgm:prSet>
      <dgm:spPr/>
    </dgm:pt>
  </dgm:ptLst>
  <dgm:cxnLst>
    <dgm:cxn modelId="{1893CF0F-F965-423E-B127-56FE8903AB46}" srcId="{450AEA28-B26B-48CF-BDE6-94073B208834}" destId="{F8915628-D117-4331-AF90-5ABBD177BAF9}" srcOrd="1" destOrd="0" parTransId="{5E4D560C-DA6E-4BD3-9BD8-A45D221A5367}" sibTransId="{8F300DED-7CCF-4585-9B36-F8A526939375}"/>
    <dgm:cxn modelId="{15812A14-B7D3-4ED8-AFB1-304BD1871E5F}" type="presOf" srcId="{3BF34226-D555-4B93-8C26-8326DB32B175}" destId="{50795660-0AAF-47CC-82ED-FE87810EFFE2}" srcOrd="0" destOrd="4" presId="urn:microsoft.com/office/officeart/2005/8/layout/vList2"/>
    <dgm:cxn modelId="{2FFB9E21-5FAF-4EAF-BFBC-A8434F1D2972}" type="presOf" srcId="{0A4789C9-8A4A-4BD6-B0E1-70A11D3D83D9}" destId="{50795660-0AAF-47CC-82ED-FE87810EFFE2}" srcOrd="0" destOrd="2" presId="urn:microsoft.com/office/officeart/2005/8/layout/vList2"/>
    <dgm:cxn modelId="{7B3B212B-BEC1-4597-A00E-0EFD366C28CA}" type="presOf" srcId="{052F3FC6-80C3-4763-A1BB-3A72AB625ACB}" destId="{50795660-0AAF-47CC-82ED-FE87810EFFE2}" srcOrd="0" destOrd="0" presId="urn:microsoft.com/office/officeart/2005/8/layout/vList2"/>
    <dgm:cxn modelId="{50E96A5B-4300-4837-9E3E-EBDA6C9390CA}" srcId="{F8915628-D117-4331-AF90-5ABBD177BAF9}" destId="{0A4789C9-8A4A-4BD6-B0E1-70A11D3D83D9}" srcOrd="0" destOrd="0" parTransId="{FEA2B8D8-235C-40C4-B0CA-4F13F40BEFA0}" sibTransId="{501CED76-B024-45D1-B6E8-4C8AB8F60344}"/>
    <dgm:cxn modelId="{7F589444-04D4-4741-ACCA-09564662DDEA}" type="presOf" srcId="{76631A6F-BEC9-41F5-9FF6-02CC771612AA}" destId="{50795660-0AAF-47CC-82ED-FE87810EFFE2}" srcOrd="0" destOrd="5" presId="urn:microsoft.com/office/officeart/2005/8/layout/vList2"/>
    <dgm:cxn modelId="{ADEF1E55-9A90-451F-AA2D-813325755645}" srcId="{450AEA28-B26B-48CF-BDE6-94073B208834}" destId="{052F3FC6-80C3-4763-A1BB-3A72AB625ACB}" srcOrd="0" destOrd="0" parTransId="{B1BADB3C-B854-42C3-99AD-EA6AC6552B57}" sibTransId="{F1792F88-8192-46A7-8F0C-565A0D1DAE8C}"/>
    <dgm:cxn modelId="{718EE756-01C9-45B3-B436-1B46A551A5E1}" srcId="{872CAB87-4B5B-4BE0-89A7-F3EBC9987899}" destId="{450AEA28-B26B-48CF-BDE6-94073B208834}" srcOrd="0" destOrd="0" parTransId="{2F370EAC-AC7F-4A95-B3E2-4AC905DF8D78}" sibTransId="{9F90D275-4FD6-45EA-A036-723CB0C22F21}"/>
    <dgm:cxn modelId="{B1F34D57-B96B-432A-B030-8BF923541F31}" srcId="{76631A6F-BEC9-41F5-9FF6-02CC771612AA}" destId="{2D0E8351-D293-402E-8D82-BB23C6039CBE}" srcOrd="0" destOrd="0" parTransId="{74EF36F0-3C41-493A-8422-61E59579F56B}" sibTransId="{1C1D7580-8B78-4C98-83B6-15AA446DBADB}"/>
    <dgm:cxn modelId="{A240CE89-5A48-4FEC-AF75-118F95DE8C21}" type="presOf" srcId="{833C2FCE-2E17-494F-94A7-F7380DA775AC}" destId="{50795660-0AAF-47CC-82ED-FE87810EFFE2}" srcOrd="0" destOrd="8" presId="urn:microsoft.com/office/officeart/2005/8/layout/vList2"/>
    <dgm:cxn modelId="{478DA38A-4E6D-4DDC-BE7F-1063B8D034D1}" type="presOf" srcId="{7A62D9C0-74EC-4085-AADF-605176FC68F3}" destId="{50795660-0AAF-47CC-82ED-FE87810EFFE2}" srcOrd="0" destOrd="7" presId="urn:microsoft.com/office/officeart/2005/8/layout/vList2"/>
    <dgm:cxn modelId="{66D3D48B-F1B3-4F53-B9A5-9BAB64DDD38C}" srcId="{F8915628-D117-4331-AF90-5ABBD177BAF9}" destId="{ECEA133A-4F7E-4C07-AA54-33B3ABBD2562}" srcOrd="1" destOrd="0" parTransId="{7A8390C6-8121-4556-B79F-A8059E787092}" sibTransId="{F7CD1833-5A90-40EA-8C1F-9CB2FBA84F7F}"/>
    <dgm:cxn modelId="{BC5F8EAA-3BBD-4D97-B8E6-8EBDDBB15B1F}" type="presOf" srcId="{ECEA133A-4F7E-4C07-AA54-33B3ABBD2562}" destId="{50795660-0AAF-47CC-82ED-FE87810EFFE2}" srcOrd="0" destOrd="3" presId="urn:microsoft.com/office/officeart/2005/8/layout/vList2"/>
    <dgm:cxn modelId="{2848D5AF-87BA-4482-8F6B-8E07BBABDA6C}" srcId="{450AEA28-B26B-48CF-BDE6-94073B208834}" destId="{833C2FCE-2E17-494F-94A7-F7380DA775AC}" srcOrd="4" destOrd="0" parTransId="{500EB189-530A-4E2E-A713-C20C8B1E2C45}" sibTransId="{9FD10231-250A-4D33-BC04-A3755EA51E0D}"/>
    <dgm:cxn modelId="{8D4030B4-EED5-46B1-85E1-F5B96E228A65}" srcId="{3BF34226-D555-4B93-8C26-8326DB32B175}" destId="{76631A6F-BEC9-41F5-9FF6-02CC771612AA}" srcOrd="0" destOrd="0" parTransId="{C3DEA432-DC0E-4EB3-9C09-73BA59B03CBC}" sibTransId="{54C2FA8F-0D6C-437D-AAD8-5A302A707369}"/>
    <dgm:cxn modelId="{92026CB6-4F09-4EFD-A830-77420A9786B3}" srcId="{450AEA28-B26B-48CF-BDE6-94073B208834}" destId="{3BF34226-D555-4B93-8C26-8326DB32B175}" srcOrd="2" destOrd="0" parTransId="{3F0D3539-7F61-4019-BFD1-E6EAD5CF6545}" sibTransId="{53732B7E-02A9-486D-8F81-2790B61CA7EF}"/>
    <dgm:cxn modelId="{CBF37EC5-D439-4924-8EE5-E2CD1568E301}" type="presOf" srcId="{2D0E8351-D293-402E-8D82-BB23C6039CBE}" destId="{50795660-0AAF-47CC-82ED-FE87810EFFE2}" srcOrd="0" destOrd="6" presId="urn:microsoft.com/office/officeart/2005/8/layout/vList2"/>
    <dgm:cxn modelId="{0F82DEC6-0011-4771-B912-6E9DFFB38310}" type="presOf" srcId="{F8915628-D117-4331-AF90-5ABBD177BAF9}" destId="{50795660-0AAF-47CC-82ED-FE87810EFFE2}" srcOrd="0" destOrd="1" presId="urn:microsoft.com/office/officeart/2005/8/layout/vList2"/>
    <dgm:cxn modelId="{F23BF6EC-3392-476A-89DF-C8C333A7AB39}" srcId="{450AEA28-B26B-48CF-BDE6-94073B208834}" destId="{7A62D9C0-74EC-4085-AADF-605176FC68F3}" srcOrd="3" destOrd="0" parTransId="{161A5C1C-284B-4296-B45E-C9CA049C1B16}" sibTransId="{97390950-B07C-4F32-A3C1-EFDF685BB766}"/>
    <dgm:cxn modelId="{3678AAF4-392B-415C-AC0B-222DF80727F6}" type="presOf" srcId="{872CAB87-4B5B-4BE0-89A7-F3EBC9987899}" destId="{5C84BD45-4616-4B2C-8D1B-3CD3FC953D4E}" srcOrd="0" destOrd="0" presId="urn:microsoft.com/office/officeart/2005/8/layout/vList2"/>
    <dgm:cxn modelId="{C2D4F9F8-944D-416D-9913-A8FC64E2FBD9}" type="presOf" srcId="{450AEA28-B26B-48CF-BDE6-94073B208834}" destId="{A1E9C733-5B0A-4F7E-9635-424A0F1B8518}" srcOrd="0" destOrd="0" presId="urn:microsoft.com/office/officeart/2005/8/layout/vList2"/>
    <dgm:cxn modelId="{86F4C9FC-46C9-4047-B6A4-E27EE4E65AA5}" type="presParOf" srcId="{5C84BD45-4616-4B2C-8D1B-3CD3FC953D4E}" destId="{A1E9C733-5B0A-4F7E-9635-424A0F1B8518}" srcOrd="0" destOrd="0" presId="urn:microsoft.com/office/officeart/2005/8/layout/vList2"/>
    <dgm:cxn modelId="{2A6A662C-4A71-4780-BE87-96F75E2D984C}" type="presParOf" srcId="{5C84BD45-4616-4B2C-8D1B-3CD3FC953D4E}" destId="{50795660-0AAF-47CC-82ED-FE87810EFFE2}"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72CAB87-4B5B-4BE0-89A7-F3EBC998789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50AEA28-B26B-48CF-BDE6-94073B208834}">
      <dgm:prSet custT="1"/>
      <dgm:spPr/>
      <dgm:t>
        <a:bodyPr/>
        <a:lstStyle/>
        <a:p>
          <a:r>
            <a:rPr lang="en-US" sz="2400" b="1" dirty="0"/>
            <a:t>Grants Management System – Review of Common Questions</a:t>
          </a:r>
          <a:endParaRPr lang="en-US" sz="2400" dirty="0"/>
        </a:p>
      </dgm:t>
    </dgm:pt>
    <dgm:pt modelId="{9F90D275-4FD6-45EA-A036-723CB0C22F21}" type="sibTrans" cxnId="{718EE756-01C9-45B3-B436-1B46A551A5E1}">
      <dgm:prSet/>
      <dgm:spPr/>
      <dgm:t>
        <a:bodyPr/>
        <a:lstStyle/>
        <a:p>
          <a:endParaRPr lang="en-US"/>
        </a:p>
      </dgm:t>
    </dgm:pt>
    <dgm:pt modelId="{2F370EAC-AC7F-4A95-B3E2-4AC905DF8D78}" type="parTrans" cxnId="{718EE756-01C9-45B3-B436-1B46A551A5E1}">
      <dgm:prSet/>
      <dgm:spPr/>
      <dgm:t>
        <a:bodyPr/>
        <a:lstStyle/>
        <a:p>
          <a:endParaRPr lang="en-US"/>
        </a:p>
      </dgm:t>
    </dgm:pt>
    <dgm:pt modelId="{833C2FCE-2E17-494F-94A7-F7380DA775AC}">
      <dgm:prSet custT="1"/>
      <dgm:spPr/>
      <dgm:t>
        <a:bodyPr/>
        <a:lstStyle/>
        <a:p>
          <a:endParaRPr lang="en-US" sz="2400" dirty="0"/>
        </a:p>
      </dgm:t>
    </dgm:pt>
    <dgm:pt modelId="{500EB189-530A-4E2E-A713-C20C8B1E2C45}" type="parTrans" cxnId="{2848D5AF-87BA-4482-8F6B-8E07BBABDA6C}">
      <dgm:prSet/>
      <dgm:spPr/>
      <dgm:t>
        <a:bodyPr/>
        <a:lstStyle/>
        <a:p>
          <a:endParaRPr lang="en-US"/>
        </a:p>
      </dgm:t>
    </dgm:pt>
    <dgm:pt modelId="{9FD10231-250A-4D33-BC04-A3755EA51E0D}" type="sibTrans" cxnId="{2848D5AF-87BA-4482-8F6B-8E07BBABDA6C}">
      <dgm:prSet/>
      <dgm:spPr/>
      <dgm:t>
        <a:bodyPr/>
        <a:lstStyle/>
        <a:p>
          <a:endParaRPr lang="en-US"/>
        </a:p>
      </dgm:t>
    </dgm:pt>
    <dgm:pt modelId="{7A62D9C0-74EC-4085-AADF-605176FC68F3}">
      <dgm:prSet custT="1"/>
      <dgm:spPr/>
      <dgm:t>
        <a:bodyPr/>
        <a:lstStyle/>
        <a:p>
          <a:endParaRPr lang="en-US" sz="2400" dirty="0"/>
        </a:p>
      </dgm:t>
    </dgm:pt>
    <dgm:pt modelId="{161A5C1C-284B-4296-B45E-C9CA049C1B16}" type="parTrans" cxnId="{F23BF6EC-3392-476A-89DF-C8C333A7AB39}">
      <dgm:prSet/>
      <dgm:spPr/>
      <dgm:t>
        <a:bodyPr/>
        <a:lstStyle/>
        <a:p>
          <a:endParaRPr lang="en-US"/>
        </a:p>
      </dgm:t>
    </dgm:pt>
    <dgm:pt modelId="{97390950-B07C-4F32-A3C1-EFDF685BB766}" type="sibTrans" cxnId="{F23BF6EC-3392-476A-89DF-C8C333A7AB39}">
      <dgm:prSet/>
      <dgm:spPr/>
      <dgm:t>
        <a:bodyPr/>
        <a:lstStyle/>
        <a:p>
          <a:endParaRPr lang="en-US"/>
        </a:p>
      </dgm:t>
    </dgm:pt>
    <dgm:pt modelId="{052F3FC6-80C3-4763-A1BB-3A72AB625ACB}">
      <dgm:prSet custT="1"/>
      <dgm:spPr/>
      <dgm:t>
        <a:bodyPr/>
        <a:lstStyle/>
        <a:p>
          <a:endParaRPr lang="en-US" sz="2400" dirty="0"/>
        </a:p>
      </dgm:t>
    </dgm:pt>
    <dgm:pt modelId="{B1BADB3C-B854-42C3-99AD-EA6AC6552B57}" type="parTrans" cxnId="{ADEF1E55-9A90-451F-AA2D-813325755645}">
      <dgm:prSet/>
      <dgm:spPr/>
    </dgm:pt>
    <dgm:pt modelId="{F1792F88-8192-46A7-8F0C-565A0D1DAE8C}" type="sibTrans" cxnId="{ADEF1E55-9A90-451F-AA2D-813325755645}">
      <dgm:prSet/>
      <dgm:spPr/>
    </dgm:pt>
    <dgm:pt modelId="{F8915628-D117-4331-AF90-5ABBD177BAF9}">
      <dgm:prSet custT="1"/>
      <dgm:spPr/>
      <dgm:t>
        <a:bodyPr/>
        <a:lstStyle/>
        <a:p>
          <a:r>
            <a:rPr lang="en-US" sz="2400" dirty="0"/>
            <a:t>Application Support Documents </a:t>
          </a:r>
        </a:p>
      </dgm:t>
    </dgm:pt>
    <dgm:pt modelId="{5E4D560C-DA6E-4BD3-9BD8-A45D221A5367}" type="parTrans" cxnId="{1893CF0F-F965-423E-B127-56FE8903AB46}">
      <dgm:prSet/>
      <dgm:spPr/>
    </dgm:pt>
    <dgm:pt modelId="{8F300DED-7CCF-4585-9B36-F8A526939375}" type="sibTrans" cxnId="{1893CF0F-F965-423E-B127-56FE8903AB46}">
      <dgm:prSet/>
      <dgm:spPr/>
    </dgm:pt>
    <dgm:pt modelId="{F30EB1D6-FF9E-4E68-8854-77F694C5CE96}">
      <dgm:prSet custT="1"/>
      <dgm:spPr/>
      <dgm:t>
        <a:bodyPr/>
        <a:lstStyle/>
        <a:p>
          <a:r>
            <a:rPr lang="en-US" sz="2400" dirty="0"/>
            <a:t>SF424cbw (project budget) </a:t>
          </a:r>
        </a:p>
      </dgm:t>
    </dgm:pt>
    <dgm:pt modelId="{C81699BB-C666-4E36-B439-557B86277C22}" type="parTrans" cxnId="{FF5B1E44-60F9-49E8-BD94-236C58DDE96D}">
      <dgm:prSet/>
      <dgm:spPr/>
    </dgm:pt>
    <dgm:pt modelId="{D6FA473B-7D40-46A3-8EFF-243E4CA85CB7}" type="sibTrans" cxnId="{FF5B1E44-60F9-49E8-BD94-236C58DDE96D}">
      <dgm:prSet/>
      <dgm:spPr/>
    </dgm:pt>
    <dgm:pt modelId="{0903BDE0-2986-4831-BDE3-A123768534CD}">
      <dgm:prSet custT="1"/>
      <dgm:spPr/>
      <dgm:t>
        <a:bodyPr/>
        <a:lstStyle/>
        <a:p>
          <a:r>
            <a:rPr lang="en-US" sz="2400" dirty="0"/>
            <a:t>SF424cbw, SF424, Budget Periods Table and Fundings Sources table must align</a:t>
          </a:r>
        </a:p>
      </dgm:t>
    </dgm:pt>
    <dgm:pt modelId="{C7E70D42-1C87-4A99-8A25-D92087AF77C1}" type="parTrans" cxnId="{88DF5787-9383-4234-9172-A608846E6546}">
      <dgm:prSet/>
      <dgm:spPr/>
    </dgm:pt>
    <dgm:pt modelId="{CF4345D0-91DF-47FA-9D3B-600A05F4FC82}" type="sibTrans" cxnId="{88DF5787-9383-4234-9172-A608846E6546}">
      <dgm:prSet/>
      <dgm:spPr/>
    </dgm:pt>
    <dgm:pt modelId="{A885056C-3F9F-4509-9B5E-1001501B6BD4}">
      <dgm:prSet custT="1"/>
      <dgm:spPr/>
      <dgm:t>
        <a:bodyPr/>
        <a:lstStyle/>
        <a:p>
          <a:r>
            <a:rPr lang="en-US" sz="2400" dirty="0"/>
            <a:t>Corrected SF424 (if award amount was different than your request amount)</a:t>
          </a:r>
        </a:p>
      </dgm:t>
    </dgm:pt>
    <dgm:pt modelId="{BFB09A6F-A337-401B-B5EB-739CBB1962C1}" type="parTrans" cxnId="{4E1DDBEE-4583-41CE-85CA-74E10C9999FD}">
      <dgm:prSet/>
      <dgm:spPr/>
    </dgm:pt>
    <dgm:pt modelId="{0237443D-5568-49BE-A078-E2D426AB72F2}" type="sibTrans" cxnId="{4E1DDBEE-4583-41CE-85CA-74E10C9999FD}">
      <dgm:prSet/>
      <dgm:spPr/>
    </dgm:pt>
    <dgm:pt modelId="{72ABF8ED-1A8C-4F0C-B607-86B51BF718D3}">
      <dgm:prSet custT="1"/>
      <dgm:spPr/>
      <dgm:t>
        <a:bodyPr/>
        <a:lstStyle/>
        <a:p>
          <a:r>
            <a:rPr lang="en-US" sz="2400" dirty="0"/>
            <a:t>Many projects did not include NEPA and/or LDD costs</a:t>
          </a:r>
        </a:p>
      </dgm:t>
    </dgm:pt>
    <dgm:pt modelId="{F360FD14-1107-4947-90F9-8F3642E280E8}" type="parTrans" cxnId="{675B259E-D123-4944-A50E-ED2F9072F76C}">
      <dgm:prSet/>
      <dgm:spPr/>
    </dgm:pt>
    <dgm:pt modelId="{4BC3663A-436D-41F4-B9A5-AACA86EBA7CC}" type="sibTrans" cxnId="{675B259E-D123-4944-A50E-ED2F9072F76C}">
      <dgm:prSet/>
      <dgm:spPr/>
    </dgm:pt>
    <dgm:pt modelId="{5C84BD45-4616-4B2C-8D1B-3CD3FC953D4E}" type="pres">
      <dgm:prSet presAssocID="{872CAB87-4B5B-4BE0-89A7-F3EBC9987899}" presName="linear" presStyleCnt="0">
        <dgm:presLayoutVars>
          <dgm:animLvl val="lvl"/>
          <dgm:resizeHandles val="exact"/>
        </dgm:presLayoutVars>
      </dgm:prSet>
      <dgm:spPr/>
    </dgm:pt>
    <dgm:pt modelId="{A1E9C733-5B0A-4F7E-9635-424A0F1B8518}" type="pres">
      <dgm:prSet presAssocID="{450AEA28-B26B-48CF-BDE6-94073B208834}" presName="parentText" presStyleLbl="node1" presStyleIdx="0" presStyleCnt="1" custScaleY="175565" custLinFactNeighborX="-2105" custLinFactNeighborY="-61998">
        <dgm:presLayoutVars>
          <dgm:chMax val="0"/>
          <dgm:bulletEnabled val="1"/>
        </dgm:presLayoutVars>
      </dgm:prSet>
      <dgm:spPr/>
    </dgm:pt>
    <dgm:pt modelId="{50795660-0AAF-47CC-82ED-FE87810EFFE2}" type="pres">
      <dgm:prSet presAssocID="{450AEA28-B26B-48CF-BDE6-94073B208834}" presName="childText" presStyleLbl="revTx" presStyleIdx="0" presStyleCnt="1" custScaleY="122939" custLinFactNeighborY="3069">
        <dgm:presLayoutVars>
          <dgm:bulletEnabled val="1"/>
        </dgm:presLayoutVars>
      </dgm:prSet>
      <dgm:spPr/>
    </dgm:pt>
  </dgm:ptLst>
  <dgm:cxnLst>
    <dgm:cxn modelId="{32D1840B-2467-4756-A56A-2DCC2ED44097}" type="presOf" srcId="{72ABF8ED-1A8C-4F0C-B607-86B51BF718D3}" destId="{50795660-0AAF-47CC-82ED-FE87810EFFE2}" srcOrd="0" destOrd="3" presId="urn:microsoft.com/office/officeart/2005/8/layout/vList2"/>
    <dgm:cxn modelId="{1893CF0F-F965-423E-B127-56FE8903AB46}" srcId="{450AEA28-B26B-48CF-BDE6-94073B208834}" destId="{F8915628-D117-4331-AF90-5ABBD177BAF9}" srcOrd="1" destOrd="0" parTransId="{5E4D560C-DA6E-4BD3-9BD8-A45D221A5367}" sibTransId="{8F300DED-7CCF-4585-9B36-F8A526939375}"/>
    <dgm:cxn modelId="{8C0B871B-5DA0-41EC-9E54-1DE6AEBFEF9B}" type="presOf" srcId="{A885056C-3F9F-4509-9B5E-1001501B6BD4}" destId="{50795660-0AAF-47CC-82ED-FE87810EFFE2}" srcOrd="0" destOrd="5" presId="urn:microsoft.com/office/officeart/2005/8/layout/vList2"/>
    <dgm:cxn modelId="{7B3B212B-BEC1-4597-A00E-0EFD366C28CA}" type="presOf" srcId="{052F3FC6-80C3-4763-A1BB-3A72AB625ACB}" destId="{50795660-0AAF-47CC-82ED-FE87810EFFE2}" srcOrd="0" destOrd="0" presId="urn:microsoft.com/office/officeart/2005/8/layout/vList2"/>
    <dgm:cxn modelId="{FF5B1E44-60F9-49E8-BD94-236C58DDE96D}" srcId="{F8915628-D117-4331-AF90-5ABBD177BAF9}" destId="{F30EB1D6-FF9E-4E68-8854-77F694C5CE96}" srcOrd="0" destOrd="0" parTransId="{C81699BB-C666-4E36-B439-557B86277C22}" sibTransId="{D6FA473B-7D40-46A3-8EFF-243E4CA85CB7}"/>
    <dgm:cxn modelId="{ADEF1E55-9A90-451F-AA2D-813325755645}" srcId="{450AEA28-B26B-48CF-BDE6-94073B208834}" destId="{052F3FC6-80C3-4763-A1BB-3A72AB625ACB}" srcOrd="0" destOrd="0" parTransId="{B1BADB3C-B854-42C3-99AD-EA6AC6552B57}" sibTransId="{F1792F88-8192-46A7-8F0C-565A0D1DAE8C}"/>
    <dgm:cxn modelId="{718EE756-01C9-45B3-B436-1B46A551A5E1}" srcId="{872CAB87-4B5B-4BE0-89A7-F3EBC9987899}" destId="{450AEA28-B26B-48CF-BDE6-94073B208834}" srcOrd="0" destOrd="0" parTransId="{2F370EAC-AC7F-4A95-B3E2-4AC905DF8D78}" sibTransId="{9F90D275-4FD6-45EA-A036-723CB0C22F21}"/>
    <dgm:cxn modelId="{521D4082-F645-47D4-84E8-61DEEB6178E9}" type="presOf" srcId="{F30EB1D6-FF9E-4E68-8854-77F694C5CE96}" destId="{50795660-0AAF-47CC-82ED-FE87810EFFE2}" srcOrd="0" destOrd="2" presId="urn:microsoft.com/office/officeart/2005/8/layout/vList2"/>
    <dgm:cxn modelId="{88DF5787-9383-4234-9172-A608846E6546}" srcId="{F8915628-D117-4331-AF90-5ABBD177BAF9}" destId="{0903BDE0-2986-4831-BDE3-A123768534CD}" srcOrd="1" destOrd="0" parTransId="{C7E70D42-1C87-4A99-8A25-D92087AF77C1}" sibTransId="{CF4345D0-91DF-47FA-9D3B-600A05F4FC82}"/>
    <dgm:cxn modelId="{A240CE89-5A48-4FEC-AF75-118F95DE8C21}" type="presOf" srcId="{833C2FCE-2E17-494F-94A7-F7380DA775AC}" destId="{50795660-0AAF-47CC-82ED-FE87810EFFE2}" srcOrd="0" destOrd="7" presId="urn:microsoft.com/office/officeart/2005/8/layout/vList2"/>
    <dgm:cxn modelId="{478DA38A-4E6D-4DDC-BE7F-1063B8D034D1}" type="presOf" srcId="{7A62D9C0-74EC-4085-AADF-605176FC68F3}" destId="{50795660-0AAF-47CC-82ED-FE87810EFFE2}" srcOrd="0" destOrd="6" presId="urn:microsoft.com/office/officeart/2005/8/layout/vList2"/>
    <dgm:cxn modelId="{675B259E-D123-4944-A50E-ED2F9072F76C}" srcId="{F30EB1D6-FF9E-4E68-8854-77F694C5CE96}" destId="{72ABF8ED-1A8C-4F0C-B607-86B51BF718D3}" srcOrd="0" destOrd="0" parTransId="{F360FD14-1107-4947-90F9-8F3642E280E8}" sibTransId="{4BC3663A-436D-41F4-B9A5-AACA86EBA7CC}"/>
    <dgm:cxn modelId="{2848D5AF-87BA-4482-8F6B-8E07BBABDA6C}" srcId="{450AEA28-B26B-48CF-BDE6-94073B208834}" destId="{833C2FCE-2E17-494F-94A7-F7380DA775AC}" srcOrd="3" destOrd="0" parTransId="{500EB189-530A-4E2E-A713-C20C8B1E2C45}" sibTransId="{9FD10231-250A-4D33-BC04-A3755EA51E0D}"/>
    <dgm:cxn modelId="{DC40C7B6-B5EF-4C98-AC93-679FD3FD19AC}" type="presOf" srcId="{0903BDE0-2986-4831-BDE3-A123768534CD}" destId="{50795660-0AAF-47CC-82ED-FE87810EFFE2}" srcOrd="0" destOrd="4" presId="urn:microsoft.com/office/officeart/2005/8/layout/vList2"/>
    <dgm:cxn modelId="{0F82DEC6-0011-4771-B912-6E9DFFB38310}" type="presOf" srcId="{F8915628-D117-4331-AF90-5ABBD177BAF9}" destId="{50795660-0AAF-47CC-82ED-FE87810EFFE2}" srcOrd="0" destOrd="1" presId="urn:microsoft.com/office/officeart/2005/8/layout/vList2"/>
    <dgm:cxn modelId="{F23BF6EC-3392-476A-89DF-C8C333A7AB39}" srcId="{450AEA28-B26B-48CF-BDE6-94073B208834}" destId="{7A62D9C0-74EC-4085-AADF-605176FC68F3}" srcOrd="2" destOrd="0" parTransId="{161A5C1C-284B-4296-B45E-C9CA049C1B16}" sibTransId="{97390950-B07C-4F32-A3C1-EFDF685BB766}"/>
    <dgm:cxn modelId="{4E1DDBEE-4583-41CE-85CA-74E10C9999FD}" srcId="{F8915628-D117-4331-AF90-5ABBD177BAF9}" destId="{A885056C-3F9F-4509-9B5E-1001501B6BD4}" srcOrd="2" destOrd="0" parTransId="{BFB09A6F-A337-401B-B5EB-739CBB1962C1}" sibTransId="{0237443D-5568-49BE-A078-E2D426AB72F2}"/>
    <dgm:cxn modelId="{3678AAF4-392B-415C-AC0B-222DF80727F6}" type="presOf" srcId="{872CAB87-4B5B-4BE0-89A7-F3EBC9987899}" destId="{5C84BD45-4616-4B2C-8D1B-3CD3FC953D4E}" srcOrd="0" destOrd="0" presId="urn:microsoft.com/office/officeart/2005/8/layout/vList2"/>
    <dgm:cxn modelId="{C2D4F9F8-944D-416D-9913-A8FC64E2FBD9}" type="presOf" srcId="{450AEA28-B26B-48CF-BDE6-94073B208834}" destId="{A1E9C733-5B0A-4F7E-9635-424A0F1B8518}" srcOrd="0" destOrd="0" presId="urn:microsoft.com/office/officeart/2005/8/layout/vList2"/>
    <dgm:cxn modelId="{86F4C9FC-46C9-4047-B6A4-E27EE4E65AA5}" type="presParOf" srcId="{5C84BD45-4616-4B2C-8D1B-3CD3FC953D4E}" destId="{A1E9C733-5B0A-4F7E-9635-424A0F1B8518}" srcOrd="0" destOrd="0" presId="urn:microsoft.com/office/officeart/2005/8/layout/vList2"/>
    <dgm:cxn modelId="{2A6A662C-4A71-4780-BE87-96F75E2D984C}" type="presParOf" srcId="{5C84BD45-4616-4B2C-8D1B-3CD3FC953D4E}" destId="{50795660-0AAF-47CC-82ED-FE87810EFFE2}"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47F2223A-5B49-49CB-97BC-312C42C3D49C}"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9A149F31-0F31-4966-B159-E668C8EF8F1C}">
      <dgm:prSet custT="1"/>
      <dgm:spPr/>
      <dgm:t>
        <a:bodyPr/>
        <a:lstStyle/>
        <a:p>
          <a:pPr>
            <a:lnSpc>
              <a:spcPct val="100000"/>
            </a:lnSpc>
          </a:pPr>
          <a:r>
            <a:rPr lang="en-US" sz="1600" dirty="0">
              <a:latin typeface="+mn-lt"/>
            </a:rPr>
            <a:t>Provide approved grant administration services as outlined by NBRC. </a:t>
          </a:r>
        </a:p>
      </dgm:t>
    </dgm:pt>
    <dgm:pt modelId="{F9681B57-58B6-49FB-8C6E-E9C191EB77C3}" type="parTrans" cxnId="{B4B9D209-6FCC-4E15-B56A-9C2C9914FC17}">
      <dgm:prSet/>
      <dgm:spPr/>
      <dgm:t>
        <a:bodyPr/>
        <a:lstStyle/>
        <a:p>
          <a:endParaRPr lang="en-US"/>
        </a:p>
      </dgm:t>
    </dgm:pt>
    <dgm:pt modelId="{9E682515-59C2-48AD-B936-D35071B4E96C}" type="sibTrans" cxnId="{B4B9D209-6FCC-4E15-B56A-9C2C9914FC17}">
      <dgm:prSet/>
      <dgm:spPr/>
      <dgm:t>
        <a:bodyPr/>
        <a:lstStyle/>
        <a:p>
          <a:endParaRPr lang="en-US"/>
        </a:p>
      </dgm:t>
    </dgm:pt>
    <dgm:pt modelId="{2D23C9C2-F3BA-4CEB-A46D-06F3B97A65E9}">
      <dgm:prSet custT="1"/>
      <dgm:spPr/>
      <dgm:t>
        <a:bodyPr/>
        <a:lstStyle/>
        <a:p>
          <a:pPr>
            <a:lnSpc>
              <a:spcPct val="100000"/>
            </a:lnSpc>
          </a:pPr>
          <a:r>
            <a:rPr lang="en-US" sz="1600" b="0" dirty="0">
              <a:effectLst/>
              <a:latin typeface="+mn-lt"/>
              <a:ea typeface="Tahoma" panose="020B0604030504040204" pitchFamily="34" charset="0"/>
              <a:cs typeface="Tahoma" panose="020B0604030504040204" pitchFamily="34" charset="0"/>
            </a:rPr>
            <a:t>LDDs invoice the grantee for services up to 2% of NBRC funds</a:t>
          </a:r>
          <a:endParaRPr lang="en-US" sz="1600" b="0" dirty="0">
            <a:latin typeface="+mn-lt"/>
          </a:endParaRPr>
        </a:p>
      </dgm:t>
    </dgm:pt>
    <dgm:pt modelId="{0629AF15-98B0-4460-A0C1-9186DD6A6D37}" type="parTrans" cxnId="{5BC42FE4-0643-420E-B6BE-768D9B934264}">
      <dgm:prSet/>
      <dgm:spPr/>
      <dgm:t>
        <a:bodyPr/>
        <a:lstStyle/>
        <a:p>
          <a:endParaRPr lang="en-US"/>
        </a:p>
      </dgm:t>
    </dgm:pt>
    <dgm:pt modelId="{86C52EC4-202B-4A25-A6AA-5C8676C14C12}" type="sibTrans" cxnId="{5BC42FE4-0643-420E-B6BE-768D9B934264}">
      <dgm:prSet/>
      <dgm:spPr/>
      <dgm:t>
        <a:bodyPr/>
        <a:lstStyle/>
        <a:p>
          <a:endParaRPr lang="en-US"/>
        </a:p>
      </dgm:t>
    </dgm:pt>
    <dgm:pt modelId="{58086FDD-E809-4100-999A-6F1BD180D5D5}">
      <dgm:prSet custT="1"/>
      <dgm:spPr/>
      <dgm:t>
        <a:bodyPr/>
        <a:lstStyle/>
        <a:p>
          <a:pPr>
            <a:lnSpc>
              <a:spcPct val="100000"/>
            </a:lnSpc>
          </a:pPr>
          <a:r>
            <a:rPr lang="en-US" sz="1600" dirty="0">
              <a:latin typeface="+mn-lt"/>
            </a:rPr>
            <a:t>Execute contract with grantee.  Separate contracts for other services.</a:t>
          </a:r>
        </a:p>
      </dgm:t>
    </dgm:pt>
    <dgm:pt modelId="{3ED2B180-570E-404E-9847-B4D9B0D277A0}" type="parTrans" cxnId="{9A96CF72-FE5E-4585-99D9-B016790EC2BC}">
      <dgm:prSet/>
      <dgm:spPr/>
      <dgm:t>
        <a:bodyPr/>
        <a:lstStyle/>
        <a:p>
          <a:endParaRPr lang="en-US"/>
        </a:p>
      </dgm:t>
    </dgm:pt>
    <dgm:pt modelId="{8FC5C6B8-6D1E-4CFE-A8ED-041778C1008E}" type="sibTrans" cxnId="{9A96CF72-FE5E-4585-99D9-B016790EC2BC}">
      <dgm:prSet/>
      <dgm:spPr/>
      <dgm:t>
        <a:bodyPr/>
        <a:lstStyle/>
        <a:p>
          <a:endParaRPr lang="en-US"/>
        </a:p>
      </dgm:t>
    </dgm:pt>
    <dgm:pt modelId="{6F428011-BBDC-4D20-AFC2-C94A08210F90}">
      <dgm:prSet custT="1"/>
      <dgm:spPr/>
      <dgm:t>
        <a:bodyPr/>
        <a:lstStyle/>
        <a:p>
          <a:pPr>
            <a:lnSpc>
              <a:spcPct val="100000"/>
            </a:lnSpc>
          </a:pPr>
          <a:r>
            <a:rPr lang="en-US" sz="1600" dirty="0">
              <a:latin typeface="+mn-lt"/>
            </a:rPr>
            <a:t>Provide guidance on administration activities and review reports.</a:t>
          </a:r>
        </a:p>
      </dgm:t>
    </dgm:pt>
    <dgm:pt modelId="{FE879122-6200-49AC-A9CD-AC77310436BB}" type="parTrans" cxnId="{F85F39EF-AEE1-4B37-AA65-5D888796DA3B}">
      <dgm:prSet/>
      <dgm:spPr/>
      <dgm:t>
        <a:bodyPr/>
        <a:lstStyle/>
        <a:p>
          <a:endParaRPr lang="en-US"/>
        </a:p>
      </dgm:t>
    </dgm:pt>
    <dgm:pt modelId="{06E0802F-2F69-4CDC-9C78-3806929AADC2}" type="sibTrans" cxnId="{F85F39EF-AEE1-4B37-AA65-5D888796DA3B}">
      <dgm:prSet/>
      <dgm:spPr/>
      <dgm:t>
        <a:bodyPr/>
        <a:lstStyle/>
        <a:p>
          <a:endParaRPr lang="en-US"/>
        </a:p>
      </dgm:t>
    </dgm:pt>
    <dgm:pt modelId="{851DB3D9-5631-4E0E-A10F-A82823C3C343}" type="pres">
      <dgm:prSet presAssocID="{47F2223A-5B49-49CB-97BC-312C42C3D49C}" presName="root" presStyleCnt="0">
        <dgm:presLayoutVars>
          <dgm:dir/>
          <dgm:resizeHandles val="exact"/>
        </dgm:presLayoutVars>
      </dgm:prSet>
      <dgm:spPr/>
    </dgm:pt>
    <dgm:pt modelId="{C06888BB-4212-4701-8C0B-CC70E0934BCE}" type="pres">
      <dgm:prSet presAssocID="{58086FDD-E809-4100-999A-6F1BD180D5D5}" presName="compNode" presStyleCnt="0"/>
      <dgm:spPr/>
    </dgm:pt>
    <dgm:pt modelId="{51FF5057-BF8B-4577-93FE-B6775D00CAE0}" type="pres">
      <dgm:prSet presAssocID="{58086FDD-E809-4100-999A-6F1BD180D5D5}" presName="bgRect" presStyleLbl="bgShp" presStyleIdx="0" presStyleCnt="4"/>
      <dgm:spPr/>
    </dgm:pt>
    <dgm:pt modelId="{98AD6EBB-0B4E-417B-9E94-5AF4F09651C1}" type="pres">
      <dgm:prSet presAssocID="{58086FDD-E809-4100-999A-6F1BD180D5D5}"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ontract with solid fill"/>
        </a:ext>
      </dgm:extLst>
    </dgm:pt>
    <dgm:pt modelId="{B43DF7AD-E4FF-4ABF-B5B7-3A511B48D7E3}" type="pres">
      <dgm:prSet presAssocID="{58086FDD-E809-4100-999A-6F1BD180D5D5}" presName="spaceRect" presStyleCnt="0"/>
      <dgm:spPr/>
    </dgm:pt>
    <dgm:pt modelId="{C2C78B1B-DF53-41BB-8B75-0D044B7A4083}" type="pres">
      <dgm:prSet presAssocID="{58086FDD-E809-4100-999A-6F1BD180D5D5}" presName="parTx" presStyleLbl="revTx" presStyleIdx="0" presStyleCnt="4">
        <dgm:presLayoutVars>
          <dgm:chMax val="0"/>
          <dgm:chPref val="0"/>
        </dgm:presLayoutVars>
      </dgm:prSet>
      <dgm:spPr/>
    </dgm:pt>
    <dgm:pt modelId="{264A1EB7-B1CC-4DE1-A46F-D3EF92A2C47F}" type="pres">
      <dgm:prSet presAssocID="{8FC5C6B8-6D1E-4CFE-A8ED-041778C1008E}" presName="sibTrans" presStyleCnt="0"/>
      <dgm:spPr/>
    </dgm:pt>
    <dgm:pt modelId="{9DD3FEC3-BB01-43DA-9BDA-44BC13F91A6B}" type="pres">
      <dgm:prSet presAssocID="{9A149F31-0F31-4966-B159-E668C8EF8F1C}" presName="compNode" presStyleCnt="0"/>
      <dgm:spPr/>
    </dgm:pt>
    <dgm:pt modelId="{D7BB8404-6419-4345-AD5E-87F5A9EE0BBB}" type="pres">
      <dgm:prSet presAssocID="{9A149F31-0F31-4966-B159-E668C8EF8F1C}" presName="bgRect" presStyleLbl="bgShp" presStyleIdx="1" presStyleCnt="4"/>
      <dgm:spPr/>
    </dgm:pt>
    <dgm:pt modelId="{2688DAA2-A99A-4608-B378-DCD307D1BD2A}" type="pres">
      <dgm:prSet presAssocID="{9A149F31-0F31-4966-B159-E668C8EF8F1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Philanthropy with solid fill"/>
        </a:ext>
      </dgm:extLst>
    </dgm:pt>
    <dgm:pt modelId="{00B6CA26-E981-41C2-8498-3DA110E6436A}" type="pres">
      <dgm:prSet presAssocID="{9A149F31-0F31-4966-B159-E668C8EF8F1C}" presName="spaceRect" presStyleCnt="0"/>
      <dgm:spPr/>
    </dgm:pt>
    <dgm:pt modelId="{B8E6895C-458B-4B44-ABF7-5D2E23A07BFD}" type="pres">
      <dgm:prSet presAssocID="{9A149F31-0F31-4966-B159-E668C8EF8F1C}" presName="parTx" presStyleLbl="revTx" presStyleIdx="1" presStyleCnt="4">
        <dgm:presLayoutVars>
          <dgm:chMax val="0"/>
          <dgm:chPref val="0"/>
        </dgm:presLayoutVars>
      </dgm:prSet>
      <dgm:spPr/>
    </dgm:pt>
    <dgm:pt modelId="{C85FCCFA-19C7-47F6-B320-88DCB93A6873}" type="pres">
      <dgm:prSet presAssocID="{9E682515-59C2-48AD-B936-D35071B4E96C}" presName="sibTrans" presStyleCnt="0"/>
      <dgm:spPr/>
    </dgm:pt>
    <dgm:pt modelId="{A64F40CF-FBE9-415C-B23A-FC0D0AE5D203}" type="pres">
      <dgm:prSet presAssocID="{6F428011-BBDC-4D20-AFC2-C94A08210F90}" presName="compNode" presStyleCnt="0"/>
      <dgm:spPr/>
    </dgm:pt>
    <dgm:pt modelId="{3B7533F1-8023-40B4-8CA8-84036A36E0C3}" type="pres">
      <dgm:prSet presAssocID="{6F428011-BBDC-4D20-AFC2-C94A08210F90}" presName="bgRect" presStyleLbl="bgShp" presStyleIdx="2" presStyleCnt="4"/>
      <dgm:spPr/>
    </dgm:pt>
    <dgm:pt modelId="{8D98E1E9-F900-42E6-8184-272D3BD9F20E}" type="pres">
      <dgm:prSet presAssocID="{6F428011-BBDC-4D20-AFC2-C94A08210F9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Document with solid fill"/>
        </a:ext>
      </dgm:extLst>
    </dgm:pt>
    <dgm:pt modelId="{270594BB-2338-45B6-9D51-84B2D8FC6F21}" type="pres">
      <dgm:prSet presAssocID="{6F428011-BBDC-4D20-AFC2-C94A08210F90}" presName="spaceRect" presStyleCnt="0"/>
      <dgm:spPr/>
    </dgm:pt>
    <dgm:pt modelId="{367A82C8-A4EF-4394-9E95-5E792899C55A}" type="pres">
      <dgm:prSet presAssocID="{6F428011-BBDC-4D20-AFC2-C94A08210F90}" presName="parTx" presStyleLbl="revTx" presStyleIdx="2" presStyleCnt="4">
        <dgm:presLayoutVars>
          <dgm:chMax val="0"/>
          <dgm:chPref val="0"/>
        </dgm:presLayoutVars>
      </dgm:prSet>
      <dgm:spPr/>
    </dgm:pt>
    <dgm:pt modelId="{04D6CCFA-36FE-49E0-A854-4FC1745A9E89}" type="pres">
      <dgm:prSet presAssocID="{06E0802F-2F69-4CDC-9C78-3806929AADC2}" presName="sibTrans" presStyleCnt="0"/>
      <dgm:spPr/>
    </dgm:pt>
    <dgm:pt modelId="{41D40BBB-7EA9-4E64-BA76-BBC14773D46C}" type="pres">
      <dgm:prSet presAssocID="{2D23C9C2-F3BA-4CEB-A46D-06F3B97A65E9}" presName="compNode" presStyleCnt="0"/>
      <dgm:spPr/>
    </dgm:pt>
    <dgm:pt modelId="{719C9CA4-EEAA-4448-8448-28527F4611B8}" type="pres">
      <dgm:prSet presAssocID="{2D23C9C2-F3BA-4CEB-A46D-06F3B97A65E9}" presName="bgRect" presStyleLbl="bgShp" presStyleIdx="3" presStyleCnt="4"/>
      <dgm:spPr/>
    </dgm:pt>
    <dgm:pt modelId="{CED6CC3A-1703-4D04-A3CF-31B48C4DA8A9}" type="pres">
      <dgm:prSet presAssocID="{2D23C9C2-F3BA-4CEB-A46D-06F3B97A65E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oney"/>
        </a:ext>
      </dgm:extLst>
    </dgm:pt>
    <dgm:pt modelId="{0E9E5D9D-0865-480B-B3E1-7FC3B9A2A0FF}" type="pres">
      <dgm:prSet presAssocID="{2D23C9C2-F3BA-4CEB-A46D-06F3B97A65E9}" presName="spaceRect" presStyleCnt="0"/>
      <dgm:spPr/>
    </dgm:pt>
    <dgm:pt modelId="{33C96EF1-65D7-4F7E-9B68-8DB6E4EF9D00}" type="pres">
      <dgm:prSet presAssocID="{2D23C9C2-F3BA-4CEB-A46D-06F3B97A65E9}" presName="parTx" presStyleLbl="revTx" presStyleIdx="3" presStyleCnt="4" custScaleY="106106">
        <dgm:presLayoutVars>
          <dgm:chMax val="0"/>
          <dgm:chPref val="0"/>
        </dgm:presLayoutVars>
      </dgm:prSet>
      <dgm:spPr/>
    </dgm:pt>
  </dgm:ptLst>
  <dgm:cxnLst>
    <dgm:cxn modelId="{B4B9D209-6FCC-4E15-B56A-9C2C9914FC17}" srcId="{47F2223A-5B49-49CB-97BC-312C42C3D49C}" destId="{9A149F31-0F31-4966-B159-E668C8EF8F1C}" srcOrd="1" destOrd="0" parTransId="{F9681B57-58B6-49FB-8C6E-E9C191EB77C3}" sibTransId="{9E682515-59C2-48AD-B936-D35071B4E96C}"/>
    <dgm:cxn modelId="{BC55E444-F5DF-4ABD-B798-BF6BF4F9DFA0}" type="presOf" srcId="{9A149F31-0F31-4966-B159-E668C8EF8F1C}" destId="{B8E6895C-458B-4B44-ABF7-5D2E23A07BFD}" srcOrd="0" destOrd="0" presId="urn:microsoft.com/office/officeart/2018/2/layout/IconVerticalSolidList"/>
    <dgm:cxn modelId="{6516A267-80ED-4708-9C67-655133D08A24}" type="presOf" srcId="{47F2223A-5B49-49CB-97BC-312C42C3D49C}" destId="{851DB3D9-5631-4E0E-A10F-A82823C3C343}" srcOrd="0" destOrd="0" presId="urn:microsoft.com/office/officeart/2018/2/layout/IconVerticalSolidList"/>
    <dgm:cxn modelId="{9A96CF72-FE5E-4585-99D9-B016790EC2BC}" srcId="{47F2223A-5B49-49CB-97BC-312C42C3D49C}" destId="{58086FDD-E809-4100-999A-6F1BD180D5D5}" srcOrd="0" destOrd="0" parTransId="{3ED2B180-570E-404E-9847-B4D9B0D277A0}" sibTransId="{8FC5C6B8-6D1E-4CFE-A8ED-041778C1008E}"/>
    <dgm:cxn modelId="{474B7AB8-3242-4685-A48D-F1F91A709DB0}" type="presOf" srcId="{6F428011-BBDC-4D20-AFC2-C94A08210F90}" destId="{367A82C8-A4EF-4394-9E95-5E792899C55A}" srcOrd="0" destOrd="0" presId="urn:microsoft.com/office/officeart/2018/2/layout/IconVerticalSolidList"/>
    <dgm:cxn modelId="{709484C0-78FD-4051-BA56-F2C3495A1DF5}" type="presOf" srcId="{58086FDD-E809-4100-999A-6F1BD180D5D5}" destId="{C2C78B1B-DF53-41BB-8B75-0D044B7A4083}" srcOrd="0" destOrd="0" presId="urn:microsoft.com/office/officeart/2018/2/layout/IconVerticalSolidList"/>
    <dgm:cxn modelId="{5BC42FE4-0643-420E-B6BE-768D9B934264}" srcId="{47F2223A-5B49-49CB-97BC-312C42C3D49C}" destId="{2D23C9C2-F3BA-4CEB-A46D-06F3B97A65E9}" srcOrd="3" destOrd="0" parTransId="{0629AF15-98B0-4460-A0C1-9186DD6A6D37}" sibTransId="{86C52EC4-202B-4A25-A6AA-5C8676C14C12}"/>
    <dgm:cxn modelId="{F85F39EF-AEE1-4B37-AA65-5D888796DA3B}" srcId="{47F2223A-5B49-49CB-97BC-312C42C3D49C}" destId="{6F428011-BBDC-4D20-AFC2-C94A08210F90}" srcOrd="2" destOrd="0" parTransId="{FE879122-6200-49AC-A9CD-AC77310436BB}" sibTransId="{06E0802F-2F69-4CDC-9C78-3806929AADC2}"/>
    <dgm:cxn modelId="{D52872F2-A623-4856-9945-EF177724E198}" type="presOf" srcId="{2D23C9C2-F3BA-4CEB-A46D-06F3B97A65E9}" destId="{33C96EF1-65D7-4F7E-9B68-8DB6E4EF9D00}" srcOrd="0" destOrd="0" presId="urn:microsoft.com/office/officeart/2018/2/layout/IconVerticalSolidList"/>
    <dgm:cxn modelId="{BB9F9E4F-0B5B-4C71-8145-9958F5304505}" type="presParOf" srcId="{851DB3D9-5631-4E0E-A10F-A82823C3C343}" destId="{C06888BB-4212-4701-8C0B-CC70E0934BCE}" srcOrd="0" destOrd="0" presId="urn:microsoft.com/office/officeart/2018/2/layout/IconVerticalSolidList"/>
    <dgm:cxn modelId="{103EB087-1C8B-48BB-BADB-658B992C277D}" type="presParOf" srcId="{C06888BB-4212-4701-8C0B-CC70E0934BCE}" destId="{51FF5057-BF8B-4577-93FE-B6775D00CAE0}" srcOrd="0" destOrd="0" presId="urn:microsoft.com/office/officeart/2018/2/layout/IconVerticalSolidList"/>
    <dgm:cxn modelId="{23CDAB20-7DE8-4187-90F1-A21E0D12F390}" type="presParOf" srcId="{C06888BB-4212-4701-8C0B-CC70E0934BCE}" destId="{98AD6EBB-0B4E-417B-9E94-5AF4F09651C1}" srcOrd="1" destOrd="0" presId="urn:microsoft.com/office/officeart/2018/2/layout/IconVerticalSolidList"/>
    <dgm:cxn modelId="{B649F05B-B111-49C3-B516-5FF275126316}" type="presParOf" srcId="{C06888BB-4212-4701-8C0B-CC70E0934BCE}" destId="{B43DF7AD-E4FF-4ABF-B5B7-3A511B48D7E3}" srcOrd="2" destOrd="0" presId="urn:microsoft.com/office/officeart/2018/2/layout/IconVerticalSolidList"/>
    <dgm:cxn modelId="{B17C3A4A-2C93-4111-8E67-76AD225E7A84}" type="presParOf" srcId="{C06888BB-4212-4701-8C0B-CC70E0934BCE}" destId="{C2C78B1B-DF53-41BB-8B75-0D044B7A4083}" srcOrd="3" destOrd="0" presId="urn:microsoft.com/office/officeart/2018/2/layout/IconVerticalSolidList"/>
    <dgm:cxn modelId="{23676404-A60A-4DEF-9EB3-7FCA9FCF6FAB}" type="presParOf" srcId="{851DB3D9-5631-4E0E-A10F-A82823C3C343}" destId="{264A1EB7-B1CC-4DE1-A46F-D3EF92A2C47F}" srcOrd="1" destOrd="0" presId="urn:microsoft.com/office/officeart/2018/2/layout/IconVerticalSolidList"/>
    <dgm:cxn modelId="{5063057F-A495-44BA-8054-553867ED4FD7}" type="presParOf" srcId="{851DB3D9-5631-4E0E-A10F-A82823C3C343}" destId="{9DD3FEC3-BB01-43DA-9BDA-44BC13F91A6B}" srcOrd="2" destOrd="0" presId="urn:microsoft.com/office/officeart/2018/2/layout/IconVerticalSolidList"/>
    <dgm:cxn modelId="{343B404B-9F01-469E-91D8-E338707C8748}" type="presParOf" srcId="{9DD3FEC3-BB01-43DA-9BDA-44BC13F91A6B}" destId="{D7BB8404-6419-4345-AD5E-87F5A9EE0BBB}" srcOrd="0" destOrd="0" presId="urn:microsoft.com/office/officeart/2018/2/layout/IconVerticalSolidList"/>
    <dgm:cxn modelId="{652291E1-1F17-4A07-B311-E3A3A8664062}" type="presParOf" srcId="{9DD3FEC3-BB01-43DA-9BDA-44BC13F91A6B}" destId="{2688DAA2-A99A-4608-B378-DCD307D1BD2A}" srcOrd="1" destOrd="0" presId="urn:microsoft.com/office/officeart/2018/2/layout/IconVerticalSolidList"/>
    <dgm:cxn modelId="{87474A9F-9F2C-43BC-885B-5AED95204D48}" type="presParOf" srcId="{9DD3FEC3-BB01-43DA-9BDA-44BC13F91A6B}" destId="{00B6CA26-E981-41C2-8498-3DA110E6436A}" srcOrd="2" destOrd="0" presId="urn:microsoft.com/office/officeart/2018/2/layout/IconVerticalSolidList"/>
    <dgm:cxn modelId="{FBD3B01F-E0BE-448E-95D3-89AF9C37C883}" type="presParOf" srcId="{9DD3FEC3-BB01-43DA-9BDA-44BC13F91A6B}" destId="{B8E6895C-458B-4B44-ABF7-5D2E23A07BFD}" srcOrd="3" destOrd="0" presId="urn:microsoft.com/office/officeart/2018/2/layout/IconVerticalSolidList"/>
    <dgm:cxn modelId="{6D0017A6-F46B-4C6C-9CC7-B04BE747E05C}" type="presParOf" srcId="{851DB3D9-5631-4E0E-A10F-A82823C3C343}" destId="{C85FCCFA-19C7-47F6-B320-88DCB93A6873}" srcOrd="3" destOrd="0" presId="urn:microsoft.com/office/officeart/2018/2/layout/IconVerticalSolidList"/>
    <dgm:cxn modelId="{D07E7D32-D92A-4000-924D-DC1316FBD5FA}" type="presParOf" srcId="{851DB3D9-5631-4E0E-A10F-A82823C3C343}" destId="{A64F40CF-FBE9-415C-B23A-FC0D0AE5D203}" srcOrd="4" destOrd="0" presId="urn:microsoft.com/office/officeart/2018/2/layout/IconVerticalSolidList"/>
    <dgm:cxn modelId="{38F26989-63AF-47BC-BD84-1E21F1C04A1C}" type="presParOf" srcId="{A64F40CF-FBE9-415C-B23A-FC0D0AE5D203}" destId="{3B7533F1-8023-40B4-8CA8-84036A36E0C3}" srcOrd="0" destOrd="0" presId="urn:microsoft.com/office/officeart/2018/2/layout/IconVerticalSolidList"/>
    <dgm:cxn modelId="{26E1E343-31B6-4E50-A59D-327C12FE2041}" type="presParOf" srcId="{A64F40CF-FBE9-415C-B23A-FC0D0AE5D203}" destId="{8D98E1E9-F900-42E6-8184-272D3BD9F20E}" srcOrd="1" destOrd="0" presId="urn:microsoft.com/office/officeart/2018/2/layout/IconVerticalSolidList"/>
    <dgm:cxn modelId="{11839B85-4758-4784-820F-8D2833701727}" type="presParOf" srcId="{A64F40CF-FBE9-415C-B23A-FC0D0AE5D203}" destId="{270594BB-2338-45B6-9D51-84B2D8FC6F21}" srcOrd="2" destOrd="0" presId="urn:microsoft.com/office/officeart/2018/2/layout/IconVerticalSolidList"/>
    <dgm:cxn modelId="{E30BD8E3-C8D7-46EF-8715-C40C10E07DC9}" type="presParOf" srcId="{A64F40CF-FBE9-415C-B23A-FC0D0AE5D203}" destId="{367A82C8-A4EF-4394-9E95-5E792899C55A}" srcOrd="3" destOrd="0" presId="urn:microsoft.com/office/officeart/2018/2/layout/IconVerticalSolidList"/>
    <dgm:cxn modelId="{C1B2C73C-59C5-4853-868A-FB2E9F8CA047}" type="presParOf" srcId="{851DB3D9-5631-4E0E-A10F-A82823C3C343}" destId="{04D6CCFA-36FE-49E0-A854-4FC1745A9E89}" srcOrd="5" destOrd="0" presId="urn:microsoft.com/office/officeart/2018/2/layout/IconVerticalSolidList"/>
    <dgm:cxn modelId="{002686D0-6620-4D61-918D-DFA1D3EE36D6}" type="presParOf" srcId="{851DB3D9-5631-4E0E-A10F-A82823C3C343}" destId="{41D40BBB-7EA9-4E64-BA76-BBC14773D46C}" srcOrd="6" destOrd="0" presId="urn:microsoft.com/office/officeart/2018/2/layout/IconVerticalSolidList"/>
    <dgm:cxn modelId="{E0A57068-B467-4F5C-B092-6C2C3320906E}" type="presParOf" srcId="{41D40BBB-7EA9-4E64-BA76-BBC14773D46C}" destId="{719C9CA4-EEAA-4448-8448-28527F4611B8}" srcOrd="0" destOrd="0" presId="urn:microsoft.com/office/officeart/2018/2/layout/IconVerticalSolidList"/>
    <dgm:cxn modelId="{88C9385F-2A96-4F39-9B99-AE0E5F02638F}" type="presParOf" srcId="{41D40BBB-7EA9-4E64-BA76-BBC14773D46C}" destId="{CED6CC3A-1703-4D04-A3CF-31B48C4DA8A9}" srcOrd="1" destOrd="0" presId="urn:microsoft.com/office/officeart/2018/2/layout/IconVerticalSolidList"/>
    <dgm:cxn modelId="{AD5E490B-43CB-43D2-AEC1-34E100D15D31}" type="presParOf" srcId="{41D40BBB-7EA9-4E64-BA76-BBC14773D46C}" destId="{0E9E5D9D-0865-480B-B3E1-7FC3B9A2A0FF}" srcOrd="2" destOrd="0" presId="urn:microsoft.com/office/officeart/2018/2/layout/IconVerticalSolidList"/>
    <dgm:cxn modelId="{2360CFB3-3A65-4117-8352-36DC686F3315}" type="presParOf" srcId="{41D40BBB-7EA9-4E64-BA76-BBC14773D46C}" destId="{33C96EF1-65D7-4F7E-9B68-8DB6E4EF9D0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47F2223A-5B49-49CB-97BC-312C42C3D49C}"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9A149F31-0F31-4966-B159-E668C8EF8F1C}">
      <dgm:prSet custT="1"/>
      <dgm:spPr/>
      <dgm:t>
        <a:bodyPr/>
        <a:lstStyle/>
        <a:p>
          <a:pPr>
            <a:lnSpc>
              <a:spcPct val="100000"/>
            </a:lnSpc>
          </a:pPr>
          <a:r>
            <a:rPr lang="en-US" sz="1600" dirty="0">
              <a:latin typeface="+mn-lt"/>
            </a:rPr>
            <a:t>Adhere to federal regulations and grant agreement requirements</a:t>
          </a:r>
        </a:p>
      </dgm:t>
    </dgm:pt>
    <dgm:pt modelId="{F9681B57-58B6-49FB-8C6E-E9C191EB77C3}" type="parTrans" cxnId="{B4B9D209-6FCC-4E15-B56A-9C2C9914FC17}">
      <dgm:prSet/>
      <dgm:spPr/>
      <dgm:t>
        <a:bodyPr/>
        <a:lstStyle/>
        <a:p>
          <a:endParaRPr lang="en-US"/>
        </a:p>
      </dgm:t>
    </dgm:pt>
    <dgm:pt modelId="{9E682515-59C2-48AD-B936-D35071B4E96C}" type="sibTrans" cxnId="{B4B9D209-6FCC-4E15-B56A-9C2C9914FC17}">
      <dgm:prSet/>
      <dgm:spPr/>
      <dgm:t>
        <a:bodyPr/>
        <a:lstStyle/>
        <a:p>
          <a:endParaRPr lang="en-US"/>
        </a:p>
      </dgm:t>
    </dgm:pt>
    <dgm:pt modelId="{06DD1C14-BAF8-4BCD-B3A0-C93EF661C945}">
      <dgm:prSet custT="1"/>
      <dgm:spPr/>
      <dgm:t>
        <a:bodyPr/>
        <a:lstStyle/>
        <a:p>
          <a:pPr>
            <a:lnSpc>
              <a:spcPct val="100000"/>
            </a:lnSpc>
          </a:pPr>
          <a:r>
            <a:rPr lang="en-US" sz="1600" dirty="0">
              <a:latin typeface="+mn-lt"/>
            </a:rPr>
            <a:t>Contract with LDDs for grant administration services (unless a state agency or have an LDD waiver)</a:t>
          </a:r>
        </a:p>
      </dgm:t>
    </dgm:pt>
    <dgm:pt modelId="{9EFC1F54-9646-411B-A6AA-E63B96D69F69}" type="parTrans" cxnId="{BE835E82-9565-4D4C-BA1E-C45384C42B31}">
      <dgm:prSet/>
      <dgm:spPr/>
      <dgm:t>
        <a:bodyPr/>
        <a:lstStyle/>
        <a:p>
          <a:endParaRPr lang="en-US"/>
        </a:p>
      </dgm:t>
    </dgm:pt>
    <dgm:pt modelId="{C2341FF2-E358-459B-9A27-ACF7E9BDF67F}" type="sibTrans" cxnId="{BE835E82-9565-4D4C-BA1E-C45384C42B31}">
      <dgm:prSet/>
      <dgm:spPr/>
      <dgm:t>
        <a:bodyPr/>
        <a:lstStyle/>
        <a:p>
          <a:endParaRPr lang="en-US"/>
        </a:p>
      </dgm:t>
    </dgm:pt>
    <dgm:pt modelId="{0B6336FB-DAEF-44A6-90EB-D08C93C39E10}">
      <dgm:prSet custT="1"/>
      <dgm:spPr/>
      <dgm:t>
        <a:bodyPr/>
        <a:lstStyle/>
        <a:p>
          <a:pPr>
            <a:lnSpc>
              <a:spcPct val="100000"/>
            </a:lnSpc>
          </a:pPr>
          <a:r>
            <a:rPr lang="en-US" sz="1600" dirty="0">
              <a:latin typeface="+mn-lt"/>
            </a:rPr>
            <a:t>Provide copy of executed contract for services to NBRC to receive a Notice to Proceed .</a:t>
          </a:r>
        </a:p>
      </dgm:t>
    </dgm:pt>
    <dgm:pt modelId="{9FAA99E4-3994-4497-A4EC-7806715FB6EA}" type="parTrans" cxnId="{8F4E5D2A-0369-4805-AC96-685C149B0E3A}">
      <dgm:prSet/>
      <dgm:spPr/>
      <dgm:t>
        <a:bodyPr/>
        <a:lstStyle/>
        <a:p>
          <a:endParaRPr lang="en-US"/>
        </a:p>
      </dgm:t>
    </dgm:pt>
    <dgm:pt modelId="{2F0C436D-E290-4617-BCF1-76158631C4F8}" type="sibTrans" cxnId="{8F4E5D2A-0369-4805-AC96-685C149B0E3A}">
      <dgm:prSet/>
      <dgm:spPr/>
      <dgm:t>
        <a:bodyPr/>
        <a:lstStyle/>
        <a:p>
          <a:endParaRPr lang="en-US"/>
        </a:p>
      </dgm:t>
    </dgm:pt>
    <dgm:pt modelId="{A3088680-8779-42AB-B446-D969D7ECABD5}">
      <dgm:prSet custT="1"/>
      <dgm:spPr/>
      <dgm:t>
        <a:bodyPr/>
        <a:lstStyle/>
        <a:p>
          <a:pPr>
            <a:lnSpc>
              <a:spcPct val="100000"/>
            </a:lnSpc>
          </a:pPr>
          <a:r>
            <a:rPr lang="en-US" sz="1600" dirty="0">
              <a:effectLst/>
              <a:latin typeface="+mn-lt"/>
              <a:ea typeface="Tahoma" panose="020B0604030504040204" pitchFamily="34" charset="0"/>
              <a:cs typeface="Tahoma" panose="020B0604030504040204" pitchFamily="34" charset="0"/>
            </a:rPr>
            <a:t>Grantee pays the invoice, and then submits reimbursement of those costs to NBRC.</a:t>
          </a:r>
          <a:endParaRPr lang="en-US" sz="1600" dirty="0">
            <a:latin typeface="+mn-lt"/>
          </a:endParaRPr>
        </a:p>
      </dgm:t>
    </dgm:pt>
    <dgm:pt modelId="{95DE07B5-356E-43F8-B7B1-91AD0ADD7984}" type="parTrans" cxnId="{901DC756-ACD1-4DD8-A371-885F2E7EE890}">
      <dgm:prSet/>
      <dgm:spPr/>
      <dgm:t>
        <a:bodyPr/>
        <a:lstStyle/>
        <a:p>
          <a:endParaRPr lang="en-US"/>
        </a:p>
      </dgm:t>
    </dgm:pt>
    <dgm:pt modelId="{3BE5FAB3-54AD-407E-99F3-86F3E45B6BF6}" type="sibTrans" cxnId="{901DC756-ACD1-4DD8-A371-885F2E7EE890}">
      <dgm:prSet/>
      <dgm:spPr/>
      <dgm:t>
        <a:bodyPr/>
        <a:lstStyle/>
        <a:p>
          <a:endParaRPr lang="en-US"/>
        </a:p>
      </dgm:t>
    </dgm:pt>
    <dgm:pt modelId="{9C8E5366-DE4B-4F5F-83F4-2778EE633274}">
      <dgm:prSet custT="1"/>
      <dgm:spPr/>
      <dgm:t>
        <a:bodyPr/>
        <a:lstStyle/>
        <a:p>
          <a:pPr>
            <a:lnSpc>
              <a:spcPct val="100000"/>
            </a:lnSpc>
          </a:pPr>
          <a:r>
            <a:rPr lang="en-US" sz="1600" dirty="0">
              <a:latin typeface="+mn-lt"/>
            </a:rPr>
            <a:t>Send reports to LDD for review. Grantee submits reports after LDD review.</a:t>
          </a:r>
        </a:p>
      </dgm:t>
    </dgm:pt>
    <dgm:pt modelId="{0027B8CE-4A22-401B-BAC1-FE9CC742AAA9}" type="parTrans" cxnId="{D4D14BC6-74DA-40B9-AC47-0FFC479DD349}">
      <dgm:prSet/>
      <dgm:spPr/>
      <dgm:t>
        <a:bodyPr/>
        <a:lstStyle/>
        <a:p>
          <a:endParaRPr lang="en-US"/>
        </a:p>
      </dgm:t>
    </dgm:pt>
    <dgm:pt modelId="{B3179620-6222-401A-8951-5C9E17BD6CCF}" type="sibTrans" cxnId="{D4D14BC6-74DA-40B9-AC47-0FFC479DD349}">
      <dgm:prSet/>
      <dgm:spPr/>
      <dgm:t>
        <a:bodyPr/>
        <a:lstStyle/>
        <a:p>
          <a:endParaRPr lang="en-US"/>
        </a:p>
      </dgm:t>
    </dgm:pt>
    <dgm:pt modelId="{851DB3D9-5631-4E0E-A10F-A82823C3C343}" type="pres">
      <dgm:prSet presAssocID="{47F2223A-5B49-49CB-97BC-312C42C3D49C}" presName="root" presStyleCnt="0">
        <dgm:presLayoutVars>
          <dgm:dir/>
          <dgm:resizeHandles val="exact"/>
        </dgm:presLayoutVars>
      </dgm:prSet>
      <dgm:spPr/>
    </dgm:pt>
    <dgm:pt modelId="{9DD3FEC3-BB01-43DA-9BDA-44BC13F91A6B}" type="pres">
      <dgm:prSet presAssocID="{9A149F31-0F31-4966-B159-E668C8EF8F1C}" presName="compNode" presStyleCnt="0"/>
      <dgm:spPr/>
    </dgm:pt>
    <dgm:pt modelId="{D7BB8404-6419-4345-AD5E-87F5A9EE0BBB}" type="pres">
      <dgm:prSet presAssocID="{9A149F31-0F31-4966-B159-E668C8EF8F1C}" presName="bgRect" presStyleLbl="bgShp" presStyleIdx="0" presStyleCnt="5"/>
      <dgm:spPr/>
    </dgm:pt>
    <dgm:pt modelId="{2688DAA2-A99A-4608-B378-DCD307D1BD2A}" type="pres">
      <dgm:prSet presAssocID="{9A149F31-0F31-4966-B159-E668C8EF8F1C}"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00B6CA26-E981-41C2-8498-3DA110E6436A}" type="pres">
      <dgm:prSet presAssocID="{9A149F31-0F31-4966-B159-E668C8EF8F1C}" presName="spaceRect" presStyleCnt="0"/>
      <dgm:spPr/>
    </dgm:pt>
    <dgm:pt modelId="{B8E6895C-458B-4B44-ABF7-5D2E23A07BFD}" type="pres">
      <dgm:prSet presAssocID="{9A149F31-0F31-4966-B159-E668C8EF8F1C}" presName="parTx" presStyleLbl="revTx" presStyleIdx="0" presStyleCnt="5">
        <dgm:presLayoutVars>
          <dgm:chMax val="0"/>
          <dgm:chPref val="0"/>
        </dgm:presLayoutVars>
      </dgm:prSet>
      <dgm:spPr/>
    </dgm:pt>
    <dgm:pt modelId="{C85FCCFA-19C7-47F6-B320-88DCB93A6873}" type="pres">
      <dgm:prSet presAssocID="{9E682515-59C2-48AD-B936-D35071B4E96C}" presName="sibTrans" presStyleCnt="0"/>
      <dgm:spPr/>
    </dgm:pt>
    <dgm:pt modelId="{3A3908D5-B964-41F4-9460-5C0E884FBE18}" type="pres">
      <dgm:prSet presAssocID="{06DD1C14-BAF8-4BCD-B3A0-C93EF661C945}" presName="compNode" presStyleCnt="0"/>
      <dgm:spPr/>
    </dgm:pt>
    <dgm:pt modelId="{4ED0EE74-BDFC-4A15-9EB5-918B1889B872}" type="pres">
      <dgm:prSet presAssocID="{06DD1C14-BAF8-4BCD-B3A0-C93EF661C945}" presName="bgRect" presStyleLbl="bgShp" presStyleIdx="1" presStyleCnt="5" custScaleY="167663"/>
      <dgm:spPr/>
    </dgm:pt>
    <dgm:pt modelId="{F227FF12-1823-49D9-995D-0930CD267F79}" type="pres">
      <dgm:prSet presAssocID="{06DD1C14-BAF8-4BCD-B3A0-C93EF661C945}"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ontract"/>
        </a:ext>
      </dgm:extLst>
    </dgm:pt>
    <dgm:pt modelId="{C9664133-1573-40F7-A22D-8BD8B13074E9}" type="pres">
      <dgm:prSet presAssocID="{06DD1C14-BAF8-4BCD-B3A0-C93EF661C945}" presName="spaceRect" presStyleCnt="0"/>
      <dgm:spPr/>
    </dgm:pt>
    <dgm:pt modelId="{3F7BC517-9499-4243-A702-8EF68D42402B}" type="pres">
      <dgm:prSet presAssocID="{06DD1C14-BAF8-4BCD-B3A0-C93EF661C945}" presName="parTx" presStyleLbl="revTx" presStyleIdx="1" presStyleCnt="5">
        <dgm:presLayoutVars>
          <dgm:chMax val="0"/>
          <dgm:chPref val="0"/>
        </dgm:presLayoutVars>
      </dgm:prSet>
      <dgm:spPr/>
    </dgm:pt>
    <dgm:pt modelId="{056FBD6B-01FE-44A9-9236-246DE10BE563}" type="pres">
      <dgm:prSet presAssocID="{C2341FF2-E358-459B-9A27-ACF7E9BDF67F}" presName="sibTrans" presStyleCnt="0"/>
      <dgm:spPr/>
    </dgm:pt>
    <dgm:pt modelId="{0536948C-0BD4-49A3-82B1-6C2BB70D73E1}" type="pres">
      <dgm:prSet presAssocID="{0B6336FB-DAEF-44A6-90EB-D08C93C39E10}" presName="compNode" presStyleCnt="0"/>
      <dgm:spPr/>
    </dgm:pt>
    <dgm:pt modelId="{46893AA1-5864-460A-94A4-55068503BA0A}" type="pres">
      <dgm:prSet presAssocID="{0B6336FB-DAEF-44A6-90EB-D08C93C39E10}" presName="bgRect" presStyleLbl="bgShp" presStyleIdx="2" presStyleCnt="5"/>
      <dgm:spPr/>
    </dgm:pt>
    <dgm:pt modelId="{65E1A6A3-E943-4B18-8163-CEC933A56E81}" type="pres">
      <dgm:prSet presAssocID="{0B6336FB-DAEF-44A6-90EB-D08C93C39E10}"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Open envelope"/>
        </a:ext>
      </dgm:extLst>
    </dgm:pt>
    <dgm:pt modelId="{9E932D44-06BA-4142-BC8C-C7C35A49C63F}" type="pres">
      <dgm:prSet presAssocID="{0B6336FB-DAEF-44A6-90EB-D08C93C39E10}" presName="spaceRect" presStyleCnt="0"/>
      <dgm:spPr/>
    </dgm:pt>
    <dgm:pt modelId="{329545D9-261F-4BF1-9E9F-5C880614B492}" type="pres">
      <dgm:prSet presAssocID="{0B6336FB-DAEF-44A6-90EB-D08C93C39E10}" presName="parTx" presStyleLbl="revTx" presStyleIdx="2" presStyleCnt="5">
        <dgm:presLayoutVars>
          <dgm:chMax val="0"/>
          <dgm:chPref val="0"/>
        </dgm:presLayoutVars>
      </dgm:prSet>
      <dgm:spPr/>
    </dgm:pt>
    <dgm:pt modelId="{8492C874-79A1-4DAC-9EDC-6F662CF53B04}" type="pres">
      <dgm:prSet presAssocID="{2F0C436D-E290-4617-BCF1-76158631C4F8}" presName="sibTrans" presStyleCnt="0"/>
      <dgm:spPr/>
    </dgm:pt>
    <dgm:pt modelId="{3CB66CE8-3652-4820-966F-7F2E4A179ABA}" type="pres">
      <dgm:prSet presAssocID="{9C8E5366-DE4B-4F5F-83F4-2778EE633274}" presName="compNode" presStyleCnt="0"/>
      <dgm:spPr/>
    </dgm:pt>
    <dgm:pt modelId="{BDDEDF95-C201-4A1F-8454-81BD3D4B7601}" type="pres">
      <dgm:prSet presAssocID="{9C8E5366-DE4B-4F5F-83F4-2778EE633274}" presName="bgRect" presStyleLbl="bgShp" presStyleIdx="3" presStyleCnt="5"/>
      <dgm:spPr/>
    </dgm:pt>
    <dgm:pt modelId="{0041C588-2DF7-454F-BC79-E48BC639CEBD}" type="pres">
      <dgm:prSet presAssocID="{9C8E5366-DE4B-4F5F-83F4-2778EE633274}"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Document with solid fill"/>
        </a:ext>
      </dgm:extLst>
    </dgm:pt>
    <dgm:pt modelId="{6D4CE716-49E8-4B55-A7BF-86BB605DEC07}" type="pres">
      <dgm:prSet presAssocID="{9C8E5366-DE4B-4F5F-83F4-2778EE633274}" presName="spaceRect" presStyleCnt="0"/>
      <dgm:spPr/>
    </dgm:pt>
    <dgm:pt modelId="{EE0F688D-0384-4651-8FCA-C733EDCF7990}" type="pres">
      <dgm:prSet presAssocID="{9C8E5366-DE4B-4F5F-83F4-2778EE633274}" presName="parTx" presStyleLbl="revTx" presStyleIdx="3" presStyleCnt="5">
        <dgm:presLayoutVars>
          <dgm:chMax val="0"/>
          <dgm:chPref val="0"/>
        </dgm:presLayoutVars>
      </dgm:prSet>
      <dgm:spPr/>
    </dgm:pt>
    <dgm:pt modelId="{9C0EF284-2549-4F46-9941-E8C9CE4446ED}" type="pres">
      <dgm:prSet presAssocID="{B3179620-6222-401A-8951-5C9E17BD6CCF}" presName="sibTrans" presStyleCnt="0"/>
      <dgm:spPr/>
    </dgm:pt>
    <dgm:pt modelId="{A3EB4ECF-76CE-4B7B-A562-75E3699B2C31}" type="pres">
      <dgm:prSet presAssocID="{A3088680-8779-42AB-B446-D969D7ECABD5}" presName="compNode" presStyleCnt="0"/>
      <dgm:spPr/>
    </dgm:pt>
    <dgm:pt modelId="{ACE0665E-0C33-4218-BA12-DA7DAD8F7E8E}" type="pres">
      <dgm:prSet presAssocID="{A3088680-8779-42AB-B446-D969D7ECABD5}" presName="bgRect" presStyleLbl="bgShp" presStyleIdx="4" presStyleCnt="5"/>
      <dgm:spPr/>
    </dgm:pt>
    <dgm:pt modelId="{E3C9D8E4-3300-4873-9AF3-6F7C288AD69C}" type="pres">
      <dgm:prSet presAssocID="{A3088680-8779-42AB-B446-D969D7ECABD5}"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Money"/>
        </a:ext>
      </dgm:extLst>
    </dgm:pt>
    <dgm:pt modelId="{BEC3862B-CE7A-462E-A917-72CF89019E6D}" type="pres">
      <dgm:prSet presAssocID="{A3088680-8779-42AB-B446-D969D7ECABD5}" presName="spaceRect" presStyleCnt="0"/>
      <dgm:spPr/>
    </dgm:pt>
    <dgm:pt modelId="{D888B75B-FE0D-436E-A48F-2B20781FBAE0}" type="pres">
      <dgm:prSet presAssocID="{A3088680-8779-42AB-B446-D969D7ECABD5}" presName="parTx" presStyleLbl="revTx" presStyleIdx="4" presStyleCnt="5">
        <dgm:presLayoutVars>
          <dgm:chMax val="0"/>
          <dgm:chPref val="0"/>
        </dgm:presLayoutVars>
      </dgm:prSet>
      <dgm:spPr/>
    </dgm:pt>
  </dgm:ptLst>
  <dgm:cxnLst>
    <dgm:cxn modelId="{B4B9D209-6FCC-4E15-B56A-9C2C9914FC17}" srcId="{47F2223A-5B49-49CB-97BC-312C42C3D49C}" destId="{9A149F31-0F31-4966-B159-E668C8EF8F1C}" srcOrd="0" destOrd="0" parTransId="{F9681B57-58B6-49FB-8C6E-E9C191EB77C3}" sibTransId="{9E682515-59C2-48AD-B936-D35071B4E96C}"/>
    <dgm:cxn modelId="{A0C06127-1279-41EC-84BA-8F7DEFA2C60E}" type="presOf" srcId="{06DD1C14-BAF8-4BCD-B3A0-C93EF661C945}" destId="{3F7BC517-9499-4243-A702-8EF68D42402B}" srcOrd="0" destOrd="0" presId="urn:microsoft.com/office/officeart/2018/2/layout/IconVerticalSolidList"/>
    <dgm:cxn modelId="{8F4E5D2A-0369-4805-AC96-685C149B0E3A}" srcId="{47F2223A-5B49-49CB-97BC-312C42C3D49C}" destId="{0B6336FB-DAEF-44A6-90EB-D08C93C39E10}" srcOrd="2" destOrd="0" parTransId="{9FAA99E4-3994-4497-A4EC-7806715FB6EA}" sibTransId="{2F0C436D-E290-4617-BCF1-76158631C4F8}"/>
    <dgm:cxn modelId="{21C60735-DD75-41EE-8A36-B7945D05D128}" type="presOf" srcId="{0B6336FB-DAEF-44A6-90EB-D08C93C39E10}" destId="{329545D9-261F-4BF1-9E9F-5C880614B492}" srcOrd="0" destOrd="0" presId="urn:microsoft.com/office/officeart/2018/2/layout/IconVerticalSolidList"/>
    <dgm:cxn modelId="{BC55E444-F5DF-4ABD-B798-BF6BF4F9DFA0}" type="presOf" srcId="{9A149F31-0F31-4966-B159-E668C8EF8F1C}" destId="{B8E6895C-458B-4B44-ABF7-5D2E23A07BFD}" srcOrd="0" destOrd="0" presId="urn:microsoft.com/office/officeart/2018/2/layout/IconVerticalSolidList"/>
    <dgm:cxn modelId="{6516A267-80ED-4708-9C67-655133D08A24}" type="presOf" srcId="{47F2223A-5B49-49CB-97BC-312C42C3D49C}" destId="{851DB3D9-5631-4E0E-A10F-A82823C3C343}" srcOrd="0" destOrd="0" presId="urn:microsoft.com/office/officeart/2018/2/layout/IconVerticalSolidList"/>
    <dgm:cxn modelId="{5386474A-755A-49BC-A39F-F6BE05BEEC6F}" type="presOf" srcId="{A3088680-8779-42AB-B446-D969D7ECABD5}" destId="{D888B75B-FE0D-436E-A48F-2B20781FBAE0}" srcOrd="0" destOrd="0" presId="urn:microsoft.com/office/officeart/2018/2/layout/IconVerticalSolidList"/>
    <dgm:cxn modelId="{644DE050-6ABF-4089-AECB-4663A58D9297}" type="presOf" srcId="{9C8E5366-DE4B-4F5F-83F4-2778EE633274}" destId="{EE0F688D-0384-4651-8FCA-C733EDCF7990}" srcOrd="0" destOrd="0" presId="urn:microsoft.com/office/officeart/2018/2/layout/IconVerticalSolidList"/>
    <dgm:cxn modelId="{901DC756-ACD1-4DD8-A371-885F2E7EE890}" srcId="{47F2223A-5B49-49CB-97BC-312C42C3D49C}" destId="{A3088680-8779-42AB-B446-D969D7ECABD5}" srcOrd="4" destOrd="0" parTransId="{95DE07B5-356E-43F8-B7B1-91AD0ADD7984}" sibTransId="{3BE5FAB3-54AD-407E-99F3-86F3E45B6BF6}"/>
    <dgm:cxn modelId="{BE835E82-9565-4D4C-BA1E-C45384C42B31}" srcId="{47F2223A-5B49-49CB-97BC-312C42C3D49C}" destId="{06DD1C14-BAF8-4BCD-B3A0-C93EF661C945}" srcOrd="1" destOrd="0" parTransId="{9EFC1F54-9646-411B-A6AA-E63B96D69F69}" sibTransId="{C2341FF2-E358-459B-9A27-ACF7E9BDF67F}"/>
    <dgm:cxn modelId="{D4D14BC6-74DA-40B9-AC47-0FFC479DD349}" srcId="{47F2223A-5B49-49CB-97BC-312C42C3D49C}" destId="{9C8E5366-DE4B-4F5F-83F4-2778EE633274}" srcOrd="3" destOrd="0" parTransId="{0027B8CE-4A22-401B-BAC1-FE9CC742AAA9}" sibTransId="{B3179620-6222-401A-8951-5C9E17BD6CCF}"/>
    <dgm:cxn modelId="{5063057F-A495-44BA-8054-553867ED4FD7}" type="presParOf" srcId="{851DB3D9-5631-4E0E-A10F-A82823C3C343}" destId="{9DD3FEC3-BB01-43DA-9BDA-44BC13F91A6B}" srcOrd="0" destOrd="0" presId="urn:microsoft.com/office/officeart/2018/2/layout/IconVerticalSolidList"/>
    <dgm:cxn modelId="{343B404B-9F01-469E-91D8-E338707C8748}" type="presParOf" srcId="{9DD3FEC3-BB01-43DA-9BDA-44BC13F91A6B}" destId="{D7BB8404-6419-4345-AD5E-87F5A9EE0BBB}" srcOrd="0" destOrd="0" presId="urn:microsoft.com/office/officeart/2018/2/layout/IconVerticalSolidList"/>
    <dgm:cxn modelId="{652291E1-1F17-4A07-B311-E3A3A8664062}" type="presParOf" srcId="{9DD3FEC3-BB01-43DA-9BDA-44BC13F91A6B}" destId="{2688DAA2-A99A-4608-B378-DCD307D1BD2A}" srcOrd="1" destOrd="0" presId="urn:microsoft.com/office/officeart/2018/2/layout/IconVerticalSolidList"/>
    <dgm:cxn modelId="{87474A9F-9F2C-43BC-885B-5AED95204D48}" type="presParOf" srcId="{9DD3FEC3-BB01-43DA-9BDA-44BC13F91A6B}" destId="{00B6CA26-E981-41C2-8498-3DA110E6436A}" srcOrd="2" destOrd="0" presId="urn:microsoft.com/office/officeart/2018/2/layout/IconVerticalSolidList"/>
    <dgm:cxn modelId="{FBD3B01F-E0BE-448E-95D3-89AF9C37C883}" type="presParOf" srcId="{9DD3FEC3-BB01-43DA-9BDA-44BC13F91A6B}" destId="{B8E6895C-458B-4B44-ABF7-5D2E23A07BFD}" srcOrd="3" destOrd="0" presId="urn:microsoft.com/office/officeart/2018/2/layout/IconVerticalSolidList"/>
    <dgm:cxn modelId="{6D0017A6-F46B-4C6C-9CC7-B04BE747E05C}" type="presParOf" srcId="{851DB3D9-5631-4E0E-A10F-A82823C3C343}" destId="{C85FCCFA-19C7-47F6-B320-88DCB93A6873}" srcOrd="1" destOrd="0" presId="urn:microsoft.com/office/officeart/2018/2/layout/IconVerticalSolidList"/>
    <dgm:cxn modelId="{669ADA14-655C-488E-AEA1-A25AED5C606B}" type="presParOf" srcId="{851DB3D9-5631-4E0E-A10F-A82823C3C343}" destId="{3A3908D5-B964-41F4-9460-5C0E884FBE18}" srcOrd="2" destOrd="0" presId="urn:microsoft.com/office/officeart/2018/2/layout/IconVerticalSolidList"/>
    <dgm:cxn modelId="{4D8541B4-D4E9-44E5-9A35-DFA6AE9F7BD4}" type="presParOf" srcId="{3A3908D5-B964-41F4-9460-5C0E884FBE18}" destId="{4ED0EE74-BDFC-4A15-9EB5-918B1889B872}" srcOrd="0" destOrd="0" presId="urn:microsoft.com/office/officeart/2018/2/layout/IconVerticalSolidList"/>
    <dgm:cxn modelId="{1D636365-BB40-4F9A-B54F-F52C5B7C8BB1}" type="presParOf" srcId="{3A3908D5-B964-41F4-9460-5C0E884FBE18}" destId="{F227FF12-1823-49D9-995D-0930CD267F79}" srcOrd="1" destOrd="0" presId="urn:microsoft.com/office/officeart/2018/2/layout/IconVerticalSolidList"/>
    <dgm:cxn modelId="{945293D0-9D64-47AF-8D36-7E6874E8D84C}" type="presParOf" srcId="{3A3908D5-B964-41F4-9460-5C0E884FBE18}" destId="{C9664133-1573-40F7-A22D-8BD8B13074E9}" srcOrd="2" destOrd="0" presId="urn:microsoft.com/office/officeart/2018/2/layout/IconVerticalSolidList"/>
    <dgm:cxn modelId="{868F1374-51FF-43AF-B785-60440FB675A8}" type="presParOf" srcId="{3A3908D5-B964-41F4-9460-5C0E884FBE18}" destId="{3F7BC517-9499-4243-A702-8EF68D42402B}" srcOrd="3" destOrd="0" presId="urn:microsoft.com/office/officeart/2018/2/layout/IconVerticalSolidList"/>
    <dgm:cxn modelId="{2D2CB955-397A-4F08-BC34-FED699F92DBF}" type="presParOf" srcId="{851DB3D9-5631-4E0E-A10F-A82823C3C343}" destId="{056FBD6B-01FE-44A9-9236-246DE10BE563}" srcOrd="3" destOrd="0" presId="urn:microsoft.com/office/officeart/2018/2/layout/IconVerticalSolidList"/>
    <dgm:cxn modelId="{1EA9F3AF-FF1A-4F0A-805A-88C4D2EBD569}" type="presParOf" srcId="{851DB3D9-5631-4E0E-A10F-A82823C3C343}" destId="{0536948C-0BD4-49A3-82B1-6C2BB70D73E1}" srcOrd="4" destOrd="0" presId="urn:microsoft.com/office/officeart/2018/2/layout/IconVerticalSolidList"/>
    <dgm:cxn modelId="{C796F4B8-EC59-4024-A9C2-C22821FE715D}" type="presParOf" srcId="{0536948C-0BD4-49A3-82B1-6C2BB70D73E1}" destId="{46893AA1-5864-460A-94A4-55068503BA0A}" srcOrd="0" destOrd="0" presId="urn:microsoft.com/office/officeart/2018/2/layout/IconVerticalSolidList"/>
    <dgm:cxn modelId="{2BF9CF0D-FC08-48FE-966B-2D38BC6CC12A}" type="presParOf" srcId="{0536948C-0BD4-49A3-82B1-6C2BB70D73E1}" destId="{65E1A6A3-E943-4B18-8163-CEC933A56E81}" srcOrd="1" destOrd="0" presId="urn:microsoft.com/office/officeart/2018/2/layout/IconVerticalSolidList"/>
    <dgm:cxn modelId="{65E74505-5384-4DD8-ACD4-0D05D04C5546}" type="presParOf" srcId="{0536948C-0BD4-49A3-82B1-6C2BB70D73E1}" destId="{9E932D44-06BA-4142-BC8C-C7C35A49C63F}" srcOrd="2" destOrd="0" presId="urn:microsoft.com/office/officeart/2018/2/layout/IconVerticalSolidList"/>
    <dgm:cxn modelId="{34A1EA81-C1C4-40C1-B83E-8B59C0E75B73}" type="presParOf" srcId="{0536948C-0BD4-49A3-82B1-6C2BB70D73E1}" destId="{329545D9-261F-4BF1-9E9F-5C880614B492}" srcOrd="3" destOrd="0" presId="urn:microsoft.com/office/officeart/2018/2/layout/IconVerticalSolidList"/>
    <dgm:cxn modelId="{4C3E9ED2-945C-4E9B-8C12-58ED16635B07}" type="presParOf" srcId="{851DB3D9-5631-4E0E-A10F-A82823C3C343}" destId="{8492C874-79A1-4DAC-9EDC-6F662CF53B04}" srcOrd="5" destOrd="0" presId="urn:microsoft.com/office/officeart/2018/2/layout/IconVerticalSolidList"/>
    <dgm:cxn modelId="{A3EEECE1-0F9B-4D72-874F-05A8C59DC08A}" type="presParOf" srcId="{851DB3D9-5631-4E0E-A10F-A82823C3C343}" destId="{3CB66CE8-3652-4820-966F-7F2E4A179ABA}" srcOrd="6" destOrd="0" presId="urn:microsoft.com/office/officeart/2018/2/layout/IconVerticalSolidList"/>
    <dgm:cxn modelId="{47C43DB3-5253-44A4-ABF8-E7BCED035ADF}" type="presParOf" srcId="{3CB66CE8-3652-4820-966F-7F2E4A179ABA}" destId="{BDDEDF95-C201-4A1F-8454-81BD3D4B7601}" srcOrd="0" destOrd="0" presId="urn:microsoft.com/office/officeart/2018/2/layout/IconVerticalSolidList"/>
    <dgm:cxn modelId="{E921849D-E589-4FA3-93BA-E2221B4F4FB6}" type="presParOf" srcId="{3CB66CE8-3652-4820-966F-7F2E4A179ABA}" destId="{0041C588-2DF7-454F-BC79-E48BC639CEBD}" srcOrd="1" destOrd="0" presId="urn:microsoft.com/office/officeart/2018/2/layout/IconVerticalSolidList"/>
    <dgm:cxn modelId="{D706E0EF-EDBA-46A3-B88A-5642ADBB2677}" type="presParOf" srcId="{3CB66CE8-3652-4820-966F-7F2E4A179ABA}" destId="{6D4CE716-49E8-4B55-A7BF-86BB605DEC07}" srcOrd="2" destOrd="0" presId="urn:microsoft.com/office/officeart/2018/2/layout/IconVerticalSolidList"/>
    <dgm:cxn modelId="{BA2D37E6-E38D-4B14-B202-3F2D259EB99C}" type="presParOf" srcId="{3CB66CE8-3652-4820-966F-7F2E4A179ABA}" destId="{EE0F688D-0384-4651-8FCA-C733EDCF7990}" srcOrd="3" destOrd="0" presId="urn:microsoft.com/office/officeart/2018/2/layout/IconVerticalSolidList"/>
    <dgm:cxn modelId="{0F2C7B26-A85F-4606-8765-C6B3D3051453}" type="presParOf" srcId="{851DB3D9-5631-4E0E-A10F-A82823C3C343}" destId="{9C0EF284-2549-4F46-9941-E8C9CE4446ED}" srcOrd="7" destOrd="0" presId="urn:microsoft.com/office/officeart/2018/2/layout/IconVerticalSolidList"/>
    <dgm:cxn modelId="{70E41B0E-8DD1-4668-A5A8-13C546CCBC13}" type="presParOf" srcId="{851DB3D9-5631-4E0E-A10F-A82823C3C343}" destId="{A3EB4ECF-76CE-4B7B-A562-75E3699B2C31}" srcOrd="8" destOrd="0" presId="urn:microsoft.com/office/officeart/2018/2/layout/IconVerticalSolidList"/>
    <dgm:cxn modelId="{4F8C9107-989E-4C7A-8D13-97FFCF6FE291}" type="presParOf" srcId="{A3EB4ECF-76CE-4B7B-A562-75E3699B2C31}" destId="{ACE0665E-0C33-4218-BA12-DA7DAD8F7E8E}" srcOrd="0" destOrd="0" presId="urn:microsoft.com/office/officeart/2018/2/layout/IconVerticalSolidList"/>
    <dgm:cxn modelId="{6C87F6BF-D356-4289-99CE-46E0B93AFEE9}" type="presParOf" srcId="{A3EB4ECF-76CE-4B7B-A562-75E3699B2C31}" destId="{E3C9D8E4-3300-4873-9AF3-6F7C288AD69C}" srcOrd="1" destOrd="0" presId="urn:microsoft.com/office/officeart/2018/2/layout/IconVerticalSolidList"/>
    <dgm:cxn modelId="{A4CD3F1D-11CE-4B94-9F5C-DC65787C9FC1}" type="presParOf" srcId="{A3EB4ECF-76CE-4B7B-A562-75E3699B2C31}" destId="{BEC3862B-CE7A-462E-A917-72CF89019E6D}" srcOrd="2" destOrd="0" presId="urn:microsoft.com/office/officeart/2018/2/layout/IconVerticalSolidList"/>
    <dgm:cxn modelId="{7EA38A8D-6FC6-481A-80D3-E81051B1298C}" type="presParOf" srcId="{A3EB4ECF-76CE-4B7B-A562-75E3699B2C31}" destId="{D888B75B-FE0D-436E-A48F-2B20781FBAE0}" srcOrd="3" destOrd="0" presId="urn:microsoft.com/office/officeart/2018/2/layout/IconVerticalSoli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CD82130-5B18-4A8E-89B0-D75D165EC09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5B6CC34-7FC1-4C82-9936-251AB1145A16}">
      <dgm:prSet custT="1"/>
      <dgm:spPr/>
      <dgm:t>
        <a:bodyPr/>
        <a:lstStyle/>
        <a:p>
          <a:r>
            <a:rPr lang="en-US" sz="1600" b="1" dirty="0"/>
            <a:t>CONGRATULTIONS &amp; Welcome  – Andrea Smith </a:t>
          </a:r>
          <a:endParaRPr lang="en-US" sz="1600" dirty="0"/>
        </a:p>
      </dgm:t>
    </dgm:pt>
    <dgm:pt modelId="{7DD1AEE1-79F2-425A-8F3A-7B3A6B6F0B57}" type="parTrans" cxnId="{27BC5E75-ADDD-44FE-85AA-3D08C5968B42}">
      <dgm:prSet/>
      <dgm:spPr/>
      <dgm:t>
        <a:bodyPr/>
        <a:lstStyle/>
        <a:p>
          <a:endParaRPr lang="en-US"/>
        </a:p>
      </dgm:t>
    </dgm:pt>
    <dgm:pt modelId="{DC5117C5-C43B-4866-BF16-5B50F2AC67DE}" type="sibTrans" cxnId="{27BC5E75-ADDD-44FE-85AA-3D08C5968B42}">
      <dgm:prSet/>
      <dgm:spPr/>
      <dgm:t>
        <a:bodyPr/>
        <a:lstStyle/>
        <a:p>
          <a:endParaRPr lang="en-US"/>
        </a:p>
      </dgm:t>
    </dgm:pt>
    <dgm:pt modelId="{7F1BA1ED-D7BF-4B25-BA37-1BE21093515C}">
      <dgm:prSet custT="1"/>
      <dgm:spPr/>
      <dgm:t>
        <a:bodyPr/>
        <a:lstStyle/>
        <a:p>
          <a:r>
            <a:rPr lang="en-US" sz="1600" b="1" dirty="0"/>
            <a:t>Project Initiation Next Steps - Andrea Smith</a:t>
          </a:r>
          <a:endParaRPr lang="en-US" sz="1600" dirty="0"/>
        </a:p>
      </dgm:t>
    </dgm:pt>
    <dgm:pt modelId="{4C1EA759-FE79-4328-83A9-CCB39757841D}" type="parTrans" cxnId="{C7A2FDAB-F962-479D-84EC-3684A0E96517}">
      <dgm:prSet/>
      <dgm:spPr/>
      <dgm:t>
        <a:bodyPr/>
        <a:lstStyle/>
        <a:p>
          <a:endParaRPr lang="en-US"/>
        </a:p>
      </dgm:t>
    </dgm:pt>
    <dgm:pt modelId="{C016DA23-E394-49A2-893D-39E7D08C7D23}" type="sibTrans" cxnId="{C7A2FDAB-F962-479D-84EC-3684A0E96517}">
      <dgm:prSet/>
      <dgm:spPr/>
      <dgm:t>
        <a:bodyPr/>
        <a:lstStyle/>
        <a:p>
          <a:endParaRPr lang="en-US"/>
        </a:p>
      </dgm:t>
    </dgm:pt>
    <dgm:pt modelId="{4CB771B6-E743-4FFA-8D5F-2680E3F0AE97}">
      <dgm:prSet custT="1"/>
      <dgm:spPr/>
      <dgm:t>
        <a:bodyPr/>
        <a:lstStyle/>
        <a:p>
          <a:r>
            <a:rPr lang="en-US" sz="1600" b="1" dirty="0"/>
            <a:t>Review of NBRC Grant Lifecycle– Andrea Smith</a:t>
          </a:r>
          <a:endParaRPr lang="en-US" sz="1600" dirty="0"/>
        </a:p>
      </dgm:t>
    </dgm:pt>
    <dgm:pt modelId="{D4119122-C198-4A3C-B041-B2A9E53C68F4}" type="parTrans" cxnId="{FE2272F6-8D8D-473C-B85E-5BC5AB86E09B}">
      <dgm:prSet/>
      <dgm:spPr/>
      <dgm:t>
        <a:bodyPr/>
        <a:lstStyle/>
        <a:p>
          <a:endParaRPr lang="en-US"/>
        </a:p>
      </dgm:t>
    </dgm:pt>
    <dgm:pt modelId="{5592B037-8AFA-49D5-9A5D-15917222DECE}" type="sibTrans" cxnId="{FE2272F6-8D8D-473C-B85E-5BC5AB86E09B}">
      <dgm:prSet/>
      <dgm:spPr/>
      <dgm:t>
        <a:bodyPr/>
        <a:lstStyle/>
        <a:p>
          <a:endParaRPr lang="en-US"/>
        </a:p>
      </dgm:t>
    </dgm:pt>
    <dgm:pt modelId="{2C8BB61C-D961-4B55-BB21-CA63750B152D}">
      <dgm:prSet custT="1"/>
      <dgm:spPr/>
      <dgm:t>
        <a:bodyPr/>
        <a:lstStyle/>
        <a:p>
          <a:r>
            <a:rPr lang="en-US" sz="1600" b="1" dirty="0"/>
            <a:t>NBRC Grant Administration Resources, Key Terms &amp; NBRC Staff List  </a:t>
          </a:r>
          <a:endParaRPr lang="en-US" sz="1600" dirty="0"/>
        </a:p>
      </dgm:t>
    </dgm:pt>
    <dgm:pt modelId="{D4A9693B-360D-4874-ADEC-582D5B1190CD}" type="parTrans" cxnId="{2C6780B1-6516-43AC-B125-25DCC0CB743C}">
      <dgm:prSet/>
      <dgm:spPr/>
      <dgm:t>
        <a:bodyPr/>
        <a:lstStyle/>
        <a:p>
          <a:endParaRPr lang="en-US"/>
        </a:p>
      </dgm:t>
    </dgm:pt>
    <dgm:pt modelId="{DD2F3F91-06DA-44B5-9487-B81772658B72}" type="sibTrans" cxnId="{2C6780B1-6516-43AC-B125-25DCC0CB743C}">
      <dgm:prSet/>
      <dgm:spPr/>
      <dgm:t>
        <a:bodyPr/>
        <a:lstStyle/>
        <a:p>
          <a:endParaRPr lang="en-US"/>
        </a:p>
      </dgm:t>
    </dgm:pt>
    <dgm:pt modelId="{BB16FDEF-6F8D-4F8C-81AE-F6317EA0F12F}">
      <dgm:prSet custT="1"/>
      <dgm:spPr/>
      <dgm:t>
        <a:bodyPr/>
        <a:lstStyle/>
        <a:p>
          <a:r>
            <a:rPr lang="en-US" sz="1600" b="1" dirty="0"/>
            <a:t>Grants Management System (GMS) – Casey Haynes</a:t>
          </a:r>
          <a:endParaRPr lang="en-US" sz="1600" dirty="0"/>
        </a:p>
      </dgm:t>
    </dgm:pt>
    <dgm:pt modelId="{74F167F5-2C63-45FD-9973-ED2335D822D0}" type="parTrans" cxnId="{AE983EF3-0B8B-4D53-9701-23A38923F6D8}">
      <dgm:prSet/>
      <dgm:spPr/>
      <dgm:t>
        <a:bodyPr/>
        <a:lstStyle/>
        <a:p>
          <a:endParaRPr lang="en-US"/>
        </a:p>
      </dgm:t>
    </dgm:pt>
    <dgm:pt modelId="{869284CA-1794-49CA-936C-7665B0AF4038}" type="sibTrans" cxnId="{AE983EF3-0B8B-4D53-9701-23A38923F6D8}">
      <dgm:prSet/>
      <dgm:spPr/>
      <dgm:t>
        <a:bodyPr/>
        <a:lstStyle/>
        <a:p>
          <a:endParaRPr lang="en-US"/>
        </a:p>
      </dgm:t>
    </dgm:pt>
    <dgm:pt modelId="{A0160316-110A-40FE-896D-A9C152E2E2EA}">
      <dgm:prSet custT="1"/>
      <dgm:spPr/>
      <dgm:t>
        <a:bodyPr/>
        <a:lstStyle/>
        <a:p>
          <a:r>
            <a:rPr lang="en-US" sz="1600" b="1" dirty="0"/>
            <a:t>Role of Local Development District (LDD) – Sarah Lang</a:t>
          </a:r>
          <a:endParaRPr lang="en-US" sz="1600" dirty="0"/>
        </a:p>
      </dgm:t>
    </dgm:pt>
    <dgm:pt modelId="{F88F03D1-D592-4DB7-AB10-166C28B31FB5}" type="parTrans" cxnId="{FC37F2E3-48FC-4D79-A4A9-79D034C96ECA}">
      <dgm:prSet/>
      <dgm:spPr/>
      <dgm:t>
        <a:bodyPr/>
        <a:lstStyle/>
        <a:p>
          <a:endParaRPr lang="en-US"/>
        </a:p>
      </dgm:t>
    </dgm:pt>
    <dgm:pt modelId="{CA159385-739F-4040-9D80-ED96EE97B4B6}" type="sibTrans" cxnId="{FC37F2E3-48FC-4D79-A4A9-79D034C96ECA}">
      <dgm:prSet/>
      <dgm:spPr/>
      <dgm:t>
        <a:bodyPr/>
        <a:lstStyle/>
        <a:p>
          <a:endParaRPr lang="en-US"/>
        </a:p>
      </dgm:t>
    </dgm:pt>
    <dgm:pt modelId="{0FE572B6-12F7-449E-918A-14294051FB99}">
      <dgm:prSet custT="1"/>
      <dgm:spPr/>
      <dgm:t>
        <a:bodyPr/>
        <a:lstStyle/>
        <a:p>
          <a:r>
            <a:rPr lang="en-US" sz="1600" b="1" dirty="0"/>
            <a:t>Final Q&amp;A, Review of Next Sessions &amp; Wrap-up – Andrea Smith</a:t>
          </a:r>
          <a:endParaRPr lang="en-US" sz="1600" dirty="0"/>
        </a:p>
      </dgm:t>
    </dgm:pt>
    <dgm:pt modelId="{66137A9B-D85C-48F7-8819-BA49E6E81DC2}" type="parTrans" cxnId="{2A932DCB-CBC1-4E6E-BA6D-05822A115260}">
      <dgm:prSet/>
      <dgm:spPr/>
      <dgm:t>
        <a:bodyPr/>
        <a:lstStyle/>
        <a:p>
          <a:endParaRPr lang="en-US"/>
        </a:p>
      </dgm:t>
    </dgm:pt>
    <dgm:pt modelId="{D79D95BE-A21F-434D-8E5C-000AA9935E19}" type="sibTrans" cxnId="{2A932DCB-CBC1-4E6E-BA6D-05822A115260}">
      <dgm:prSet/>
      <dgm:spPr/>
      <dgm:t>
        <a:bodyPr/>
        <a:lstStyle/>
        <a:p>
          <a:endParaRPr lang="en-US"/>
        </a:p>
      </dgm:t>
    </dgm:pt>
    <dgm:pt modelId="{95F8C229-EFBF-45D5-81E2-323445545D5F}" type="pres">
      <dgm:prSet presAssocID="{1CD82130-5B18-4A8E-89B0-D75D165EC094}" presName="linear" presStyleCnt="0">
        <dgm:presLayoutVars>
          <dgm:animLvl val="lvl"/>
          <dgm:resizeHandles val="exact"/>
        </dgm:presLayoutVars>
      </dgm:prSet>
      <dgm:spPr/>
    </dgm:pt>
    <dgm:pt modelId="{629D7B40-D135-4A60-B408-2DDE8BB55978}" type="pres">
      <dgm:prSet presAssocID="{C5B6CC34-7FC1-4C82-9936-251AB1145A16}" presName="parentText" presStyleLbl="node1" presStyleIdx="0" presStyleCnt="7" custLinFactNeighborX="171" custLinFactNeighborY="-60133">
        <dgm:presLayoutVars>
          <dgm:chMax val="0"/>
          <dgm:bulletEnabled val="1"/>
        </dgm:presLayoutVars>
      </dgm:prSet>
      <dgm:spPr/>
    </dgm:pt>
    <dgm:pt modelId="{8DD6D289-3C9E-468B-BBA3-124EF1DD338B}" type="pres">
      <dgm:prSet presAssocID="{DC5117C5-C43B-4866-BF16-5B50F2AC67DE}" presName="spacer" presStyleCnt="0"/>
      <dgm:spPr/>
    </dgm:pt>
    <dgm:pt modelId="{7AD4F910-F737-46BB-9821-D3EB94DEEFF9}" type="pres">
      <dgm:prSet presAssocID="{7F1BA1ED-D7BF-4B25-BA37-1BE21093515C}" presName="parentText" presStyleLbl="node1" presStyleIdx="1" presStyleCnt="7" custLinFactNeighborY="-60132">
        <dgm:presLayoutVars>
          <dgm:chMax val="0"/>
          <dgm:bulletEnabled val="1"/>
        </dgm:presLayoutVars>
      </dgm:prSet>
      <dgm:spPr/>
    </dgm:pt>
    <dgm:pt modelId="{34D5264A-8250-4F0E-8DC7-AE33725CDFCF}" type="pres">
      <dgm:prSet presAssocID="{C016DA23-E394-49A2-893D-39E7D08C7D23}" presName="spacer" presStyleCnt="0"/>
      <dgm:spPr/>
    </dgm:pt>
    <dgm:pt modelId="{18B670C4-02D8-4A5F-84DD-4455690A901E}" type="pres">
      <dgm:prSet presAssocID="{4CB771B6-E743-4FFA-8D5F-2680E3F0AE97}" presName="parentText" presStyleLbl="node1" presStyleIdx="2" presStyleCnt="7" custLinFactNeighborY="-29222">
        <dgm:presLayoutVars>
          <dgm:chMax val="0"/>
          <dgm:bulletEnabled val="1"/>
        </dgm:presLayoutVars>
      </dgm:prSet>
      <dgm:spPr/>
    </dgm:pt>
    <dgm:pt modelId="{A091CDBD-7A52-4147-939D-344F712D9CC5}" type="pres">
      <dgm:prSet presAssocID="{5592B037-8AFA-49D5-9A5D-15917222DECE}" presName="spacer" presStyleCnt="0"/>
      <dgm:spPr/>
    </dgm:pt>
    <dgm:pt modelId="{4A554C3D-9E9B-4242-BBDF-A999530F1833}" type="pres">
      <dgm:prSet presAssocID="{2C8BB61C-D961-4B55-BB21-CA63750B152D}" presName="parentText" presStyleLbl="node1" presStyleIdx="3" presStyleCnt="7" custLinFactY="289990" custLinFactNeighborY="300000">
        <dgm:presLayoutVars>
          <dgm:chMax val="0"/>
          <dgm:bulletEnabled val="1"/>
        </dgm:presLayoutVars>
      </dgm:prSet>
      <dgm:spPr/>
    </dgm:pt>
    <dgm:pt modelId="{9F2F421D-C5B4-4CA8-A598-157CB8BA6007}" type="pres">
      <dgm:prSet presAssocID="{DD2F3F91-06DA-44B5-9487-B81772658B72}" presName="spacer" presStyleCnt="0"/>
      <dgm:spPr/>
    </dgm:pt>
    <dgm:pt modelId="{02F27ED2-BA8F-4290-BAE2-793F0D9C994F}" type="pres">
      <dgm:prSet presAssocID="{BB16FDEF-6F8D-4F8C-81AE-F6317EA0F12F}" presName="parentText" presStyleLbl="node1" presStyleIdx="4" presStyleCnt="7" custLinFactY="-100000" custLinFactNeighborY="-157906">
        <dgm:presLayoutVars>
          <dgm:chMax val="0"/>
          <dgm:bulletEnabled val="1"/>
        </dgm:presLayoutVars>
      </dgm:prSet>
      <dgm:spPr/>
    </dgm:pt>
    <dgm:pt modelId="{B8E88EE8-D67D-4CFD-8322-457BF012FBDB}" type="pres">
      <dgm:prSet presAssocID="{869284CA-1794-49CA-936C-7665B0AF4038}" presName="spacer" presStyleCnt="0"/>
      <dgm:spPr/>
    </dgm:pt>
    <dgm:pt modelId="{BBDE7B5C-65DC-4DE9-A3C1-FCEAF753DEA6}" type="pres">
      <dgm:prSet presAssocID="{A0160316-110A-40FE-896D-A9C152E2E2EA}" presName="parentText" presStyleLbl="node1" presStyleIdx="5" presStyleCnt="7" custLinFactY="-100000" custLinFactNeighborY="-137643">
        <dgm:presLayoutVars>
          <dgm:chMax val="0"/>
          <dgm:bulletEnabled val="1"/>
        </dgm:presLayoutVars>
      </dgm:prSet>
      <dgm:spPr/>
    </dgm:pt>
    <dgm:pt modelId="{4C229D48-A547-411A-830F-7ED9C0CE6256}" type="pres">
      <dgm:prSet presAssocID="{CA159385-739F-4040-9D80-ED96EE97B4B6}" presName="spacer" presStyleCnt="0"/>
      <dgm:spPr/>
    </dgm:pt>
    <dgm:pt modelId="{7D626B34-F634-497C-9900-85D6248DF258}" type="pres">
      <dgm:prSet presAssocID="{0FE572B6-12F7-449E-918A-14294051FB99}" presName="parentText" presStyleLbl="node1" presStyleIdx="6" presStyleCnt="7" custLinFactY="-100000" custLinFactNeighborX="171" custLinFactNeighborY="-146757">
        <dgm:presLayoutVars>
          <dgm:chMax val="0"/>
          <dgm:bulletEnabled val="1"/>
        </dgm:presLayoutVars>
      </dgm:prSet>
      <dgm:spPr/>
    </dgm:pt>
  </dgm:ptLst>
  <dgm:cxnLst>
    <dgm:cxn modelId="{8EC32600-6893-45D6-B04E-3AA79306E055}" type="presOf" srcId="{BB16FDEF-6F8D-4F8C-81AE-F6317EA0F12F}" destId="{02F27ED2-BA8F-4290-BAE2-793F0D9C994F}" srcOrd="0" destOrd="0" presId="urn:microsoft.com/office/officeart/2005/8/layout/vList2"/>
    <dgm:cxn modelId="{CE8EE411-1EF3-4CCC-AC37-3C23DCF37B36}" type="presOf" srcId="{0FE572B6-12F7-449E-918A-14294051FB99}" destId="{7D626B34-F634-497C-9900-85D6248DF258}" srcOrd="0" destOrd="0" presId="urn:microsoft.com/office/officeart/2005/8/layout/vList2"/>
    <dgm:cxn modelId="{500D4137-BFE7-4D92-A3B7-3D037C73148E}" type="presOf" srcId="{A0160316-110A-40FE-896D-A9C152E2E2EA}" destId="{BBDE7B5C-65DC-4DE9-A3C1-FCEAF753DEA6}" srcOrd="0" destOrd="0" presId="urn:microsoft.com/office/officeart/2005/8/layout/vList2"/>
    <dgm:cxn modelId="{EE10CE3A-C95B-4CAF-A352-AB987C7F8FDF}" type="presOf" srcId="{2C8BB61C-D961-4B55-BB21-CA63750B152D}" destId="{4A554C3D-9E9B-4242-BBDF-A999530F1833}" srcOrd="0" destOrd="0" presId="urn:microsoft.com/office/officeart/2005/8/layout/vList2"/>
    <dgm:cxn modelId="{6A36693E-C42F-45A5-8ECE-886A44FCD735}" type="presOf" srcId="{C5B6CC34-7FC1-4C82-9936-251AB1145A16}" destId="{629D7B40-D135-4A60-B408-2DDE8BB55978}" srcOrd="0" destOrd="0" presId="urn:microsoft.com/office/officeart/2005/8/layout/vList2"/>
    <dgm:cxn modelId="{C5EB5968-A387-477D-8F56-33BF46A28625}" type="presOf" srcId="{4CB771B6-E743-4FFA-8D5F-2680E3F0AE97}" destId="{18B670C4-02D8-4A5F-84DD-4455690A901E}" srcOrd="0" destOrd="0" presId="urn:microsoft.com/office/officeart/2005/8/layout/vList2"/>
    <dgm:cxn modelId="{27BC5E75-ADDD-44FE-85AA-3D08C5968B42}" srcId="{1CD82130-5B18-4A8E-89B0-D75D165EC094}" destId="{C5B6CC34-7FC1-4C82-9936-251AB1145A16}" srcOrd="0" destOrd="0" parTransId="{7DD1AEE1-79F2-425A-8F3A-7B3A6B6F0B57}" sibTransId="{DC5117C5-C43B-4866-BF16-5B50F2AC67DE}"/>
    <dgm:cxn modelId="{C7A2FDAB-F962-479D-84EC-3684A0E96517}" srcId="{1CD82130-5B18-4A8E-89B0-D75D165EC094}" destId="{7F1BA1ED-D7BF-4B25-BA37-1BE21093515C}" srcOrd="1" destOrd="0" parTransId="{4C1EA759-FE79-4328-83A9-CCB39757841D}" sibTransId="{C016DA23-E394-49A2-893D-39E7D08C7D23}"/>
    <dgm:cxn modelId="{A9A43FAF-0239-4A50-9413-9C127AAB2873}" type="presOf" srcId="{1CD82130-5B18-4A8E-89B0-D75D165EC094}" destId="{95F8C229-EFBF-45D5-81E2-323445545D5F}" srcOrd="0" destOrd="0" presId="urn:microsoft.com/office/officeart/2005/8/layout/vList2"/>
    <dgm:cxn modelId="{2C6780B1-6516-43AC-B125-25DCC0CB743C}" srcId="{1CD82130-5B18-4A8E-89B0-D75D165EC094}" destId="{2C8BB61C-D961-4B55-BB21-CA63750B152D}" srcOrd="3" destOrd="0" parTransId="{D4A9693B-360D-4874-ADEC-582D5B1190CD}" sibTransId="{DD2F3F91-06DA-44B5-9487-B81772658B72}"/>
    <dgm:cxn modelId="{2A932DCB-CBC1-4E6E-BA6D-05822A115260}" srcId="{1CD82130-5B18-4A8E-89B0-D75D165EC094}" destId="{0FE572B6-12F7-449E-918A-14294051FB99}" srcOrd="6" destOrd="0" parTransId="{66137A9B-D85C-48F7-8819-BA49E6E81DC2}" sibTransId="{D79D95BE-A21F-434D-8E5C-000AA9935E19}"/>
    <dgm:cxn modelId="{568A8BD5-44A4-4F60-88AB-C01AF0A6E899}" type="presOf" srcId="{7F1BA1ED-D7BF-4B25-BA37-1BE21093515C}" destId="{7AD4F910-F737-46BB-9821-D3EB94DEEFF9}" srcOrd="0" destOrd="0" presId="urn:microsoft.com/office/officeart/2005/8/layout/vList2"/>
    <dgm:cxn modelId="{FC37F2E3-48FC-4D79-A4A9-79D034C96ECA}" srcId="{1CD82130-5B18-4A8E-89B0-D75D165EC094}" destId="{A0160316-110A-40FE-896D-A9C152E2E2EA}" srcOrd="5" destOrd="0" parTransId="{F88F03D1-D592-4DB7-AB10-166C28B31FB5}" sibTransId="{CA159385-739F-4040-9D80-ED96EE97B4B6}"/>
    <dgm:cxn modelId="{AE983EF3-0B8B-4D53-9701-23A38923F6D8}" srcId="{1CD82130-5B18-4A8E-89B0-D75D165EC094}" destId="{BB16FDEF-6F8D-4F8C-81AE-F6317EA0F12F}" srcOrd="4" destOrd="0" parTransId="{74F167F5-2C63-45FD-9973-ED2335D822D0}" sibTransId="{869284CA-1794-49CA-936C-7665B0AF4038}"/>
    <dgm:cxn modelId="{FE2272F6-8D8D-473C-B85E-5BC5AB86E09B}" srcId="{1CD82130-5B18-4A8E-89B0-D75D165EC094}" destId="{4CB771B6-E743-4FFA-8D5F-2680E3F0AE97}" srcOrd="2" destOrd="0" parTransId="{D4119122-C198-4A3C-B041-B2A9E53C68F4}" sibTransId="{5592B037-8AFA-49D5-9A5D-15917222DECE}"/>
    <dgm:cxn modelId="{0C06E5D7-0696-4B78-A740-91EE0F94AE6B}" type="presParOf" srcId="{95F8C229-EFBF-45D5-81E2-323445545D5F}" destId="{629D7B40-D135-4A60-B408-2DDE8BB55978}" srcOrd="0" destOrd="0" presId="urn:microsoft.com/office/officeart/2005/8/layout/vList2"/>
    <dgm:cxn modelId="{018CB4D3-9FC4-45AD-AC9A-F07066737DB4}" type="presParOf" srcId="{95F8C229-EFBF-45D5-81E2-323445545D5F}" destId="{8DD6D289-3C9E-468B-BBA3-124EF1DD338B}" srcOrd="1" destOrd="0" presId="urn:microsoft.com/office/officeart/2005/8/layout/vList2"/>
    <dgm:cxn modelId="{4B451BD4-BBCF-4571-9487-80D767DC45A5}" type="presParOf" srcId="{95F8C229-EFBF-45D5-81E2-323445545D5F}" destId="{7AD4F910-F737-46BB-9821-D3EB94DEEFF9}" srcOrd="2" destOrd="0" presId="urn:microsoft.com/office/officeart/2005/8/layout/vList2"/>
    <dgm:cxn modelId="{8FB1F19F-1546-4B4D-871B-03FADAFAC594}" type="presParOf" srcId="{95F8C229-EFBF-45D5-81E2-323445545D5F}" destId="{34D5264A-8250-4F0E-8DC7-AE33725CDFCF}" srcOrd="3" destOrd="0" presId="urn:microsoft.com/office/officeart/2005/8/layout/vList2"/>
    <dgm:cxn modelId="{704FEC12-2DF2-4CBE-B07E-8DC3E234E1E1}" type="presParOf" srcId="{95F8C229-EFBF-45D5-81E2-323445545D5F}" destId="{18B670C4-02D8-4A5F-84DD-4455690A901E}" srcOrd="4" destOrd="0" presId="urn:microsoft.com/office/officeart/2005/8/layout/vList2"/>
    <dgm:cxn modelId="{A7412CCE-96D4-41A4-807F-AA4425E87C51}" type="presParOf" srcId="{95F8C229-EFBF-45D5-81E2-323445545D5F}" destId="{A091CDBD-7A52-4147-939D-344F712D9CC5}" srcOrd="5" destOrd="0" presId="urn:microsoft.com/office/officeart/2005/8/layout/vList2"/>
    <dgm:cxn modelId="{3D787E2D-BC58-4CEF-8D9F-1C9B1BB6B4FC}" type="presParOf" srcId="{95F8C229-EFBF-45D5-81E2-323445545D5F}" destId="{4A554C3D-9E9B-4242-BBDF-A999530F1833}" srcOrd="6" destOrd="0" presId="urn:microsoft.com/office/officeart/2005/8/layout/vList2"/>
    <dgm:cxn modelId="{022B6056-5B76-4834-B213-DEEA9BD7448B}" type="presParOf" srcId="{95F8C229-EFBF-45D5-81E2-323445545D5F}" destId="{9F2F421D-C5B4-4CA8-A598-157CB8BA6007}" srcOrd="7" destOrd="0" presId="urn:microsoft.com/office/officeart/2005/8/layout/vList2"/>
    <dgm:cxn modelId="{474C3998-D80D-4683-B79F-C1E7790E804E}" type="presParOf" srcId="{95F8C229-EFBF-45D5-81E2-323445545D5F}" destId="{02F27ED2-BA8F-4290-BAE2-793F0D9C994F}" srcOrd="8" destOrd="0" presId="urn:microsoft.com/office/officeart/2005/8/layout/vList2"/>
    <dgm:cxn modelId="{07DFC6A9-50DA-4FF0-990A-9AC438BD78B7}" type="presParOf" srcId="{95F8C229-EFBF-45D5-81E2-323445545D5F}" destId="{B8E88EE8-D67D-4CFD-8322-457BF012FBDB}" srcOrd="9" destOrd="0" presId="urn:microsoft.com/office/officeart/2005/8/layout/vList2"/>
    <dgm:cxn modelId="{29A4DF2E-FFE5-4F68-AF11-91494D62565B}" type="presParOf" srcId="{95F8C229-EFBF-45D5-81E2-323445545D5F}" destId="{BBDE7B5C-65DC-4DE9-A3C1-FCEAF753DEA6}" srcOrd="10" destOrd="0" presId="urn:microsoft.com/office/officeart/2005/8/layout/vList2"/>
    <dgm:cxn modelId="{9746228D-0A2D-4613-9B7E-750C105A1758}" type="presParOf" srcId="{95F8C229-EFBF-45D5-81E2-323445545D5F}" destId="{4C229D48-A547-411A-830F-7ED9C0CE6256}" srcOrd="11" destOrd="0" presId="urn:microsoft.com/office/officeart/2005/8/layout/vList2"/>
    <dgm:cxn modelId="{12C3391D-D340-4943-809B-D9F54E1FFCF4}" type="presParOf" srcId="{95F8C229-EFBF-45D5-81E2-323445545D5F}" destId="{7D626B34-F634-497C-9900-85D6248DF258}" srcOrd="1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BDC54EC8-BF0D-4E51-A73F-B5DBDD2D8D1D}"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D6A29832-3692-4EEE-A840-B53FA73395E7}">
      <dgm:prSet custT="1"/>
      <dgm:spPr/>
      <dgm:t>
        <a:bodyPr/>
        <a:lstStyle/>
        <a:p>
          <a:pPr>
            <a:lnSpc>
              <a:spcPct val="100000"/>
            </a:lnSpc>
          </a:pPr>
          <a:r>
            <a:rPr lang="en-US" sz="2400" b="0" i="0" baseline="0" dirty="0"/>
            <a:t>General Assistance</a:t>
          </a:r>
          <a:endParaRPr lang="en-US" sz="2400" b="0" dirty="0"/>
        </a:p>
      </dgm:t>
    </dgm:pt>
    <dgm:pt modelId="{981609B9-4396-4EB2-B07F-51B39D21D34A}" type="parTrans" cxnId="{A82A9B2E-C8CF-46FF-8849-2796809201B8}">
      <dgm:prSet/>
      <dgm:spPr/>
      <dgm:t>
        <a:bodyPr/>
        <a:lstStyle/>
        <a:p>
          <a:endParaRPr lang="en-US"/>
        </a:p>
      </dgm:t>
    </dgm:pt>
    <dgm:pt modelId="{9F4A5E2A-601A-4CC4-AEAA-0119F6AB1E4B}" type="sibTrans" cxnId="{A82A9B2E-C8CF-46FF-8849-2796809201B8}">
      <dgm:prSet/>
      <dgm:spPr/>
      <dgm:t>
        <a:bodyPr/>
        <a:lstStyle/>
        <a:p>
          <a:endParaRPr lang="en-US"/>
        </a:p>
      </dgm:t>
    </dgm:pt>
    <dgm:pt modelId="{5B91BA7E-A977-42D0-985C-F61FFCE37403}">
      <dgm:prSet custT="1"/>
      <dgm:spPr/>
      <dgm:t>
        <a:bodyPr/>
        <a:lstStyle/>
        <a:p>
          <a:pPr>
            <a:lnSpc>
              <a:spcPct val="100000"/>
            </a:lnSpc>
          </a:pPr>
          <a:r>
            <a:rPr lang="en-US" sz="2400" b="0" dirty="0"/>
            <a:t>Quarterly Progress Reporting</a:t>
          </a:r>
        </a:p>
      </dgm:t>
    </dgm:pt>
    <dgm:pt modelId="{9744D545-5687-41CD-A275-5E4E1EDBDC4C}" type="parTrans" cxnId="{EAB260EA-D553-4484-8978-F0EAF041C7CB}">
      <dgm:prSet/>
      <dgm:spPr/>
      <dgm:t>
        <a:bodyPr/>
        <a:lstStyle/>
        <a:p>
          <a:endParaRPr lang="en-US"/>
        </a:p>
      </dgm:t>
    </dgm:pt>
    <dgm:pt modelId="{484E9576-D5F6-4DBC-860E-A1C66EF093E0}" type="sibTrans" cxnId="{EAB260EA-D553-4484-8978-F0EAF041C7CB}">
      <dgm:prSet/>
      <dgm:spPr/>
      <dgm:t>
        <a:bodyPr/>
        <a:lstStyle/>
        <a:p>
          <a:endParaRPr lang="en-US"/>
        </a:p>
      </dgm:t>
    </dgm:pt>
    <dgm:pt modelId="{F81131D5-C52C-4072-B995-3A05717E2F4E}">
      <dgm:prSet custT="1"/>
      <dgm:spPr/>
      <dgm:t>
        <a:bodyPr/>
        <a:lstStyle/>
        <a:p>
          <a:pPr>
            <a:lnSpc>
              <a:spcPct val="100000"/>
            </a:lnSpc>
          </a:pPr>
          <a:r>
            <a:rPr lang="en-US" sz="2400" b="0" i="0" baseline="0" dirty="0"/>
            <a:t>Reimbursement Requests</a:t>
          </a:r>
          <a:endParaRPr lang="en-US" sz="2400" b="0" dirty="0"/>
        </a:p>
      </dgm:t>
    </dgm:pt>
    <dgm:pt modelId="{38C08715-3832-4F6F-BF6B-A1F0F58B8719}" type="parTrans" cxnId="{C83AB005-BFBB-4B5B-9F98-AEC23D0589C2}">
      <dgm:prSet/>
      <dgm:spPr/>
      <dgm:t>
        <a:bodyPr/>
        <a:lstStyle/>
        <a:p>
          <a:endParaRPr lang="en-US"/>
        </a:p>
      </dgm:t>
    </dgm:pt>
    <dgm:pt modelId="{2057F7BE-D2DE-4929-81C0-7753AB320666}" type="sibTrans" cxnId="{C83AB005-BFBB-4B5B-9F98-AEC23D0589C2}">
      <dgm:prSet/>
      <dgm:spPr/>
      <dgm:t>
        <a:bodyPr/>
        <a:lstStyle/>
        <a:p>
          <a:endParaRPr lang="en-US"/>
        </a:p>
      </dgm:t>
    </dgm:pt>
    <dgm:pt modelId="{C88392D5-AE6F-4EBC-9620-AEBC00FBE873}">
      <dgm:prSet custT="1"/>
      <dgm:spPr/>
      <dgm:t>
        <a:bodyPr/>
        <a:lstStyle/>
        <a:p>
          <a:pPr>
            <a:lnSpc>
              <a:spcPct val="100000"/>
            </a:lnSpc>
          </a:pPr>
          <a:r>
            <a:rPr lang="en-US" sz="2400" b="0" dirty="0"/>
            <a:t>Annual Financial Reporting</a:t>
          </a:r>
        </a:p>
      </dgm:t>
    </dgm:pt>
    <dgm:pt modelId="{727C382C-23A7-44E5-8DDC-A5BE8CE205A0}" type="parTrans" cxnId="{409E2FCF-8264-4D3C-9C9A-B4D6B9737E54}">
      <dgm:prSet/>
      <dgm:spPr/>
      <dgm:t>
        <a:bodyPr/>
        <a:lstStyle/>
        <a:p>
          <a:endParaRPr lang="en-US"/>
        </a:p>
      </dgm:t>
    </dgm:pt>
    <dgm:pt modelId="{1AD35FED-A52B-46D1-A1C9-7A3CD4BFEDA0}" type="sibTrans" cxnId="{409E2FCF-8264-4D3C-9C9A-B4D6B9737E54}">
      <dgm:prSet/>
      <dgm:spPr/>
      <dgm:t>
        <a:bodyPr/>
        <a:lstStyle/>
        <a:p>
          <a:endParaRPr lang="en-US"/>
        </a:p>
      </dgm:t>
    </dgm:pt>
    <dgm:pt modelId="{DA56F5AD-CC4F-44B9-A08A-F2A362C5E25C}">
      <dgm:prSet custT="1"/>
      <dgm:spPr/>
      <dgm:t>
        <a:bodyPr/>
        <a:lstStyle/>
        <a:p>
          <a:pPr>
            <a:lnSpc>
              <a:spcPct val="100000"/>
            </a:lnSpc>
          </a:pPr>
          <a:r>
            <a:rPr lang="en-US" sz="2400" b="0" dirty="0"/>
            <a:t>Close Out/Final Reporting</a:t>
          </a:r>
        </a:p>
      </dgm:t>
    </dgm:pt>
    <dgm:pt modelId="{874AE0CA-A28C-4001-8E0F-0D75C06732FD}" type="parTrans" cxnId="{E272CA22-059D-4036-82B0-7B29F49B038D}">
      <dgm:prSet/>
      <dgm:spPr/>
      <dgm:t>
        <a:bodyPr/>
        <a:lstStyle/>
        <a:p>
          <a:endParaRPr lang="en-US"/>
        </a:p>
      </dgm:t>
    </dgm:pt>
    <dgm:pt modelId="{B113A168-DC68-477E-97FA-255F4ACC8551}" type="sibTrans" cxnId="{E272CA22-059D-4036-82B0-7B29F49B038D}">
      <dgm:prSet/>
      <dgm:spPr/>
      <dgm:t>
        <a:bodyPr/>
        <a:lstStyle/>
        <a:p>
          <a:endParaRPr lang="en-US"/>
        </a:p>
      </dgm:t>
    </dgm:pt>
    <dgm:pt modelId="{5CFD704D-A541-4CB7-9940-CBC37C2DE732}" type="pres">
      <dgm:prSet presAssocID="{BDC54EC8-BF0D-4E51-A73F-B5DBDD2D8D1D}" presName="root" presStyleCnt="0">
        <dgm:presLayoutVars>
          <dgm:dir/>
          <dgm:resizeHandles val="exact"/>
        </dgm:presLayoutVars>
      </dgm:prSet>
      <dgm:spPr/>
    </dgm:pt>
    <dgm:pt modelId="{DB1917AF-A3D4-49C0-BB65-F5F024B28A6C}" type="pres">
      <dgm:prSet presAssocID="{D6A29832-3692-4EEE-A840-B53FA73395E7}" presName="compNode" presStyleCnt="0"/>
      <dgm:spPr/>
    </dgm:pt>
    <dgm:pt modelId="{37EEE9A7-998A-4C15-8C98-D1123770005D}" type="pres">
      <dgm:prSet presAssocID="{D6A29832-3692-4EEE-A840-B53FA73395E7}" presName="bgRect" presStyleLbl="bgShp" presStyleIdx="0" presStyleCnt="5"/>
      <dgm:spPr/>
    </dgm:pt>
    <dgm:pt modelId="{BA70ADA5-E5BE-4F2B-824F-1B58379C2274}" type="pres">
      <dgm:prSet presAssocID="{D6A29832-3692-4EEE-A840-B53FA73395E7}"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all center"/>
        </a:ext>
      </dgm:extLst>
    </dgm:pt>
    <dgm:pt modelId="{E401CDF2-6DB1-4F50-A753-178FA183A2AC}" type="pres">
      <dgm:prSet presAssocID="{D6A29832-3692-4EEE-A840-B53FA73395E7}" presName="spaceRect" presStyleCnt="0"/>
      <dgm:spPr/>
    </dgm:pt>
    <dgm:pt modelId="{C9DDC177-4A67-40ED-A1FD-3CE9B79BC60A}" type="pres">
      <dgm:prSet presAssocID="{D6A29832-3692-4EEE-A840-B53FA73395E7}" presName="parTx" presStyleLbl="revTx" presStyleIdx="0" presStyleCnt="5">
        <dgm:presLayoutVars>
          <dgm:chMax val="0"/>
          <dgm:chPref val="0"/>
        </dgm:presLayoutVars>
      </dgm:prSet>
      <dgm:spPr/>
    </dgm:pt>
    <dgm:pt modelId="{5ABED18B-C3E5-487F-B7E0-2AB6E33A3D14}" type="pres">
      <dgm:prSet presAssocID="{9F4A5E2A-601A-4CC4-AEAA-0119F6AB1E4B}" presName="sibTrans" presStyleCnt="0"/>
      <dgm:spPr/>
    </dgm:pt>
    <dgm:pt modelId="{84AEBC3B-EEFE-4880-A25D-46A5AE7F2D0D}" type="pres">
      <dgm:prSet presAssocID="{5B91BA7E-A977-42D0-985C-F61FFCE37403}" presName="compNode" presStyleCnt="0"/>
      <dgm:spPr/>
    </dgm:pt>
    <dgm:pt modelId="{D22C247B-AE4A-4BFC-BC69-011B3591DAB1}" type="pres">
      <dgm:prSet presAssocID="{5B91BA7E-A977-42D0-985C-F61FFCE37403}" presName="bgRect" presStyleLbl="bgShp" presStyleIdx="1" presStyleCnt="5"/>
      <dgm:spPr/>
    </dgm:pt>
    <dgm:pt modelId="{B12A1FBF-9983-4CCD-8388-38A2168C98C3}" type="pres">
      <dgm:prSet presAssocID="{5B91BA7E-A977-42D0-985C-F61FFCE37403}"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ar chart"/>
        </a:ext>
      </dgm:extLst>
    </dgm:pt>
    <dgm:pt modelId="{2D776D3C-9329-4657-929C-AE9C3B9230C0}" type="pres">
      <dgm:prSet presAssocID="{5B91BA7E-A977-42D0-985C-F61FFCE37403}" presName="spaceRect" presStyleCnt="0"/>
      <dgm:spPr/>
    </dgm:pt>
    <dgm:pt modelId="{A9CDE764-42BB-49AB-BD94-8B8A49C82092}" type="pres">
      <dgm:prSet presAssocID="{5B91BA7E-A977-42D0-985C-F61FFCE37403}" presName="parTx" presStyleLbl="revTx" presStyleIdx="1" presStyleCnt="5">
        <dgm:presLayoutVars>
          <dgm:chMax val="0"/>
          <dgm:chPref val="0"/>
        </dgm:presLayoutVars>
      </dgm:prSet>
      <dgm:spPr/>
    </dgm:pt>
    <dgm:pt modelId="{65DB9079-6758-42FB-B435-449D9FBE3E4C}" type="pres">
      <dgm:prSet presAssocID="{484E9576-D5F6-4DBC-860E-A1C66EF093E0}" presName="sibTrans" presStyleCnt="0"/>
      <dgm:spPr/>
    </dgm:pt>
    <dgm:pt modelId="{F8FE044E-7BB1-4E61-9B2C-8C040E3822C2}" type="pres">
      <dgm:prSet presAssocID="{F81131D5-C52C-4072-B995-3A05717E2F4E}" presName="compNode" presStyleCnt="0"/>
      <dgm:spPr/>
    </dgm:pt>
    <dgm:pt modelId="{50F827E3-8123-4609-901A-294687262D3B}" type="pres">
      <dgm:prSet presAssocID="{F81131D5-C52C-4072-B995-3A05717E2F4E}" presName="bgRect" presStyleLbl="bgShp" presStyleIdx="2" presStyleCnt="5"/>
      <dgm:spPr/>
    </dgm:pt>
    <dgm:pt modelId="{2D9AA395-26E9-4AF8-8B06-01C864D47D64}" type="pres">
      <dgm:prSet presAssocID="{F81131D5-C52C-4072-B995-3A05717E2F4E}"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oney"/>
        </a:ext>
      </dgm:extLst>
    </dgm:pt>
    <dgm:pt modelId="{208858DB-2299-47BF-954E-85DEB9EE7151}" type="pres">
      <dgm:prSet presAssocID="{F81131D5-C52C-4072-B995-3A05717E2F4E}" presName="spaceRect" presStyleCnt="0"/>
      <dgm:spPr/>
    </dgm:pt>
    <dgm:pt modelId="{8450E4A1-7664-436B-AF25-47EB6C24CD07}" type="pres">
      <dgm:prSet presAssocID="{F81131D5-C52C-4072-B995-3A05717E2F4E}" presName="parTx" presStyleLbl="revTx" presStyleIdx="2" presStyleCnt="5">
        <dgm:presLayoutVars>
          <dgm:chMax val="0"/>
          <dgm:chPref val="0"/>
        </dgm:presLayoutVars>
      </dgm:prSet>
      <dgm:spPr/>
    </dgm:pt>
    <dgm:pt modelId="{24A687DE-62F4-4557-9F60-DF93CB6D43E1}" type="pres">
      <dgm:prSet presAssocID="{2057F7BE-D2DE-4929-81C0-7753AB320666}" presName="sibTrans" presStyleCnt="0"/>
      <dgm:spPr/>
    </dgm:pt>
    <dgm:pt modelId="{3141A47B-62C4-4055-852C-F08C85769CEF}" type="pres">
      <dgm:prSet presAssocID="{C88392D5-AE6F-4EBC-9620-AEBC00FBE873}" presName="compNode" presStyleCnt="0"/>
      <dgm:spPr/>
    </dgm:pt>
    <dgm:pt modelId="{9B0A884D-0833-4782-B2AB-42FF6FA3CADC}" type="pres">
      <dgm:prSet presAssocID="{C88392D5-AE6F-4EBC-9620-AEBC00FBE873}" presName="bgRect" presStyleLbl="bgShp" presStyleIdx="3" presStyleCnt="5"/>
      <dgm:spPr/>
    </dgm:pt>
    <dgm:pt modelId="{A7804A13-72B4-49E6-BC23-8FD2007572A3}" type="pres">
      <dgm:prSet presAssocID="{C88392D5-AE6F-4EBC-9620-AEBC00FBE873}"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Upward trend"/>
        </a:ext>
      </dgm:extLst>
    </dgm:pt>
    <dgm:pt modelId="{3D84575F-08E9-4112-B72F-89B9628744BA}" type="pres">
      <dgm:prSet presAssocID="{C88392D5-AE6F-4EBC-9620-AEBC00FBE873}" presName="spaceRect" presStyleCnt="0"/>
      <dgm:spPr/>
    </dgm:pt>
    <dgm:pt modelId="{F9E59217-6956-4167-B142-BE5A9F43F03D}" type="pres">
      <dgm:prSet presAssocID="{C88392D5-AE6F-4EBC-9620-AEBC00FBE873}" presName="parTx" presStyleLbl="revTx" presStyleIdx="3" presStyleCnt="5">
        <dgm:presLayoutVars>
          <dgm:chMax val="0"/>
          <dgm:chPref val="0"/>
        </dgm:presLayoutVars>
      </dgm:prSet>
      <dgm:spPr/>
    </dgm:pt>
    <dgm:pt modelId="{E08C8452-8C9F-47B1-BC0C-F7A78954DF0B}" type="pres">
      <dgm:prSet presAssocID="{1AD35FED-A52B-46D1-A1C9-7A3CD4BFEDA0}" presName="sibTrans" presStyleCnt="0"/>
      <dgm:spPr/>
    </dgm:pt>
    <dgm:pt modelId="{2D7514F2-73E7-4AF5-B608-0DED6D1FF18F}" type="pres">
      <dgm:prSet presAssocID="{DA56F5AD-CC4F-44B9-A08A-F2A362C5E25C}" presName="compNode" presStyleCnt="0"/>
      <dgm:spPr/>
    </dgm:pt>
    <dgm:pt modelId="{8AF1D7A9-D9F0-46E9-A251-30635F878F04}" type="pres">
      <dgm:prSet presAssocID="{DA56F5AD-CC4F-44B9-A08A-F2A362C5E25C}" presName="bgRect" presStyleLbl="bgShp" presStyleIdx="4" presStyleCnt="5"/>
      <dgm:spPr/>
    </dgm:pt>
    <dgm:pt modelId="{93B1979C-EA8F-4EC3-9CC2-5DCDFC7F5FFC}" type="pres">
      <dgm:prSet presAssocID="{DA56F5AD-CC4F-44B9-A08A-F2A362C5E25C}"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Forbidden"/>
        </a:ext>
      </dgm:extLst>
    </dgm:pt>
    <dgm:pt modelId="{90760435-6AF2-4D87-A9DF-5C97FF88E1A8}" type="pres">
      <dgm:prSet presAssocID="{DA56F5AD-CC4F-44B9-A08A-F2A362C5E25C}" presName="spaceRect" presStyleCnt="0"/>
      <dgm:spPr/>
    </dgm:pt>
    <dgm:pt modelId="{B5B13EC2-1042-455B-B989-FEE65D5857D2}" type="pres">
      <dgm:prSet presAssocID="{DA56F5AD-CC4F-44B9-A08A-F2A362C5E25C}" presName="parTx" presStyleLbl="revTx" presStyleIdx="4" presStyleCnt="5">
        <dgm:presLayoutVars>
          <dgm:chMax val="0"/>
          <dgm:chPref val="0"/>
        </dgm:presLayoutVars>
      </dgm:prSet>
      <dgm:spPr/>
    </dgm:pt>
  </dgm:ptLst>
  <dgm:cxnLst>
    <dgm:cxn modelId="{C83AB005-BFBB-4B5B-9F98-AEC23D0589C2}" srcId="{BDC54EC8-BF0D-4E51-A73F-B5DBDD2D8D1D}" destId="{F81131D5-C52C-4072-B995-3A05717E2F4E}" srcOrd="2" destOrd="0" parTransId="{38C08715-3832-4F6F-BF6B-A1F0F58B8719}" sibTransId="{2057F7BE-D2DE-4929-81C0-7753AB320666}"/>
    <dgm:cxn modelId="{D09A7F17-3B1F-4944-82D2-FE830ECCF9B7}" type="presOf" srcId="{5B91BA7E-A977-42D0-985C-F61FFCE37403}" destId="{A9CDE764-42BB-49AB-BD94-8B8A49C82092}" srcOrd="0" destOrd="0" presId="urn:microsoft.com/office/officeart/2018/2/layout/IconVerticalSolidList"/>
    <dgm:cxn modelId="{E272CA22-059D-4036-82B0-7B29F49B038D}" srcId="{BDC54EC8-BF0D-4E51-A73F-B5DBDD2D8D1D}" destId="{DA56F5AD-CC4F-44B9-A08A-F2A362C5E25C}" srcOrd="4" destOrd="0" parTransId="{874AE0CA-A28C-4001-8E0F-0D75C06732FD}" sibTransId="{B113A168-DC68-477E-97FA-255F4ACC8551}"/>
    <dgm:cxn modelId="{A82A9B2E-C8CF-46FF-8849-2796809201B8}" srcId="{BDC54EC8-BF0D-4E51-A73F-B5DBDD2D8D1D}" destId="{D6A29832-3692-4EEE-A840-B53FA73395E7}" srcOrd="0" destOrd="0" parTransId="{981609B9-4396-4EB2-B07F-51B39D21D34A}" sibTransId="{9F4A5E2A-601A-4CC4-AEAA-0119F6AB1E4B}"/>
    <dgm:cxn modelId="{7A4A495B-9E0F-4A0B-893C-DEED22875C4B}" type="presOf" srcId="{DA56F5AD-CC4F-44B9-A08A-F2A362C5E25C}" destId="{B5B13EC2-1042-455B-B989-FEE65D5857D2}" srcOrd="0" destOrd="0" presId="urn:microsoft.com/office/officeart/2018/2/layout/IconVerticalSolidList"/>
    <dgm:cxn modelId="{C05B4E5F-016D-4D4A-855C-D6C08F80BF41}" type="presOf" srcId="{D6A29832-3692-4EEE-A840-B53FA73395E7}" destId="{C9DDC177-4A67-40ED-A1FD-3CE9B79BC60A}" srcOrd="0" destOrd="0" presId="urn:microsoft.com/office/officeart/2018/2/layout/IconVerticalSolidList"/>
    <dgm:cxn modelId="{8B018048-039A-47F9-B92B-FBA5F28043F2}" type="presOf" srcId="{C88392D5-AE6F-4EBC-9620-AEBC00FBE873}" destId="{F9E59217-6956-4167-B142-BE5A9F43F03D}" srcOrd="0" destOrd="0" presId="urn:microsoft.com/office/officeart/2018/2/layout/IconVerticalSolidList"/>
    <dgm:cxn modelId="{409E2FCF-8264-4D3C-9C9A-B4D6B9737E54}" srcId="{BDC54EC8-BF0D-4E51-A73F-B5DBDD2D8D1D}" destId="{C88392D5-AE6F-4EBC-9620-AEBC00FBE873}" srcOrd="3" destOrd="0" parTransId="{727C382C-23A7-44E5-8DDC-A5BE8CE205A0}" sibTransId="{1AD35FED-A52B-46D1-A1C9-7A3CD4BFEDA0}"/>
    <dgm:cxn modelId="{F5DAC2E5-B1CF-480A-8AA9-3D8C5CAAE265}" type="presOf" srcId="{F81131D5-C52C-4072-B995-3A05717E2F4E}" destId="{8450E4A1-7664-436B-AF25-47EB6C24CD07}" srcOrd="0" destOrd="0" presId="urn:microsoft.com/office/officeart/2018/2/layout/IconVerticalSolidList"/>
    <dgm:cxn modelId="{EAB260EA-D553-4484-8978-F0EAF041C7CB}" srcId="{BDC54EC8-BF0D-4E51-A73F-B5DBDD2D8D1D}" destId="{5B91BA7E-A977-42D0-985C-F61FFCE37403}" srcOrd="1" destOrd="0" parTransId="{9744D545-5687-41CD-A275-5E4E1EDBDC4C}" sibTransId="{484E9576-D5F6-4DBC-860E-A1C66EF093E0}"/>
    <dgm:cxn modelId="{42F40AFB-77B7-4E51-AE81-7805ADCDFE5E}" type="presOf" srcId="{BDC54EC8-BF0D-4E51-A73F-B5DBDD2D8D1D}" destId="{5CFD704D-A541-4CB7-9940-CBC37C2DE732}" srcOrd="0" destOrd="0" presId="urn:microsoft.com/office/officeart/2018/2/layout/IconVerticalSolidList"/>
    <dgm:cxn modelId="{12C9F2AC-31B6-4E86-8AB2-7235D151AD4E}" type="presParOf" srcId="{5CFD704D-A541-4CB7-9940-CBC37C2DE732}" destId="{DB1917AF-A3D4-49C0-BB65-F5F024B28A6C}" srcOrd="0" destOrd="0" presId="urn:microsoft.com/office/officeart/2018/2/layout/IconVerticalSolidList"/>
    <dgm:cxn modelId="{858D39F7-C0B1-43D3-AAC2-A78C98EE18B1}" type="presParOf" srcId="{DB1917AF-A3D4-49C0-BB65-F5F024B28A6C}" destId="{37EEE9A7-998A-4C15-8C98-D1123770005D}" srcOrd="0" destOrd="0" presId="urn:microsoft.com/office/officeart/2018/2/layout/IconVerticalSolidList"/>
    <dgm:cxn modelId="{E7926416-201E-4745-8D70-72DCA78871CD}" type="presParOf" srcId="{DB1917AF-A3D4-49C0-BB65-F5F024B28A6C}" destId="{BA70ADA5-E5BE-4F2B-824F-1B58379C2274}" srcOrd="1" destOrd="0" presId="urn:microsoft.com/office/officeart/2018/2/layout/IconVerticalSolidList"/>
    <dgm:cxn modelId="{2C199ACE-8822-401D-B9DB-E561588E3762}" type="presParOf" srcId="{DB1917AF-A3D4-49C0-BB65-F5F024B28A6C}" destId="{E401CDF2-6DB1-4F50-A753-178FA183A2AC}" srcOrd="2" destOrd="0" presId="urn:microsoft.com/office/officeart/2018/2/layout/IconVerticalSolidList"/>
    <dgm:cxn modelId="{E46E9D34-41E3-4B44-8780-BFB44015DF31}" type="presParOf" srcId="{DB1917AF-A3D4-49C0-BB65-F5F024B28A6C}" destId="{C9DDC177-4A67-40ED-A1FD-3CE9B79BC60A}" srcOrd="3" destOrd="0" presId="urn:microsoft.com/office/officeart/2018/2/layout/IconVerticalSolidList"/>
    <dgm:cxn modelId="{575943A5-0288-4709-B7C4-E1C600DFB039}" type="presParOf" srcId="{5CFD704D-A541-4CB7-9940-CBC37C2DE732}" destId="{5ABED18B-C3E5-487F-B7E0-2AB6E33A3D14}" srcOrd="1" destOrd="0" presId="urn:microsoft.com/office/officeart/2018/2/layout/IconVerticalSolidList"/>
    <dgm:cxn modelId="{F762EAD4-9A87-4FDD-A65D-E47462EB8305}" type="presParOf" srcId="{5CFD704D-A541-4CB7-9940-CBC37C2DE732}" destId="{84AEBC3B-EEFE-4880-A25D-46A5AE7F2D0D}" srcOrd="2" destOrd="0" presId="urn:microsoft.com/office/officeart/2018/2/layout/IconVerticalSolidList"/>
    <dgm:cxn modelId="{5E19362E-9152-443A-BBAB-A1C5AA6D9422}" type="presParOf" srcId="{84AEBC3B-EEFE-4880-A25D-46A5AE7F2D0D}" destId="{D22C247B-AE4A-4BFC-BC69-011B3591DAB1}" srcOrd="0" destOrd="0" presId="urn:microsoft.com/office/officeart/2018/2/layout/IconVerticalSolidList"/>
    <dgm:cxn modelId="{81BB50C3-F8F0-439A-A288-F3C9CAA7328D}" type="presParOf" srcId="{84AEBC3B-EEFE-4880-A25D-46A5AE7F2D0D}" destId="{B12A1FBF-9983-4CCD-8388-38A2168C98C3}" srcOrd="1" destOrd="0" presId="urn:microsoft.com/office/officeart/2018/2/layout/IconVerticalSolidList"/>
    <dgm:cxn modelId="{7976231E-C1AC-47EF-91FE-203CD3D936E6}" type="presParOf" srcId="{84AEBC3B-EEFE-4880-A25D-46A5AE7F2D0D}" destId="{2D776D3C-9329-4657-929C-AE9C3B9230C0}" srcOrd="2" destOrd="0" presId="urn:microsoft.com/office/officeart/2018/2/layout/IconVerticalSolidList"/>
    <dgm:cxn modelId="{6B4EE9C1-1E0D-477E-A2A7-C507D2E52BA7}" type="presParOf" srcId="{84AEBC3B-EEFE-4880-A25D-46A5AE7F2D0D}" destId="{A9CDE764-42BB-49AB-BD94-8B8A49C82092}" srcOrd="3" destOrd="0" presId="urn:microsoft.com/office/officeart/2018/2/layout/IconVerticalSolidList"/>
    <dgm:cxn modelId="{993EBBFF-2322-4BF7-82A3-C479F7F4ABCE}" type="presParOf" srcId="{5CFD704D-A541-4CB7-9940-CBC37C2DE732}" destId="{65DB9079-6758-42FB-B435-449D9FBE3E4C}" srcOrd="3" destOrd="0" presId="urn:microsoft.com/office/officeart/2018/2/layout/IconVerticalSolidList"/>
    <dgm:cxn modelId="{E0E17E47-822F-496E-A3E7-E015894E7D5B}" type="presParOf" srcId="{5CFD704D-A541-4CB7-9940-CBC37C2DE732}" destId="{F8FE044E-7BB1-4E61-9B2C-8C040E3822C2}" srcOrd="4" destOrd="0" presId="urn:microsoft.com/office/officeart/2018/2/layout/IconVerticalSolidList"/>
    <dgm:cxn modelId="{FE0EA710-6099-42EF-B952-D7E6B4DFBC78}" type="presParOf" srcId="{F8FE044E-7BB1-4E61-9B2C-8C040E3822C2}" destId="{50F827E3-8123-4609-901A-294687262D3B}" srcOrd="0" destOrd="0" presId="urn:microsoft.com/office/officeart/2018/2/layout/IconVerticalSolidList"/>
    <dgm:cxn modelId="{8F943298-988F-4AA9-9DFA-D5CDC6E0273C}" type="presParOf" srcId="{F8FE044E-7BB1-4E61-9B2C-8C040E3822C2}" destId="{2D9AA395-26E9-4AF8-8B06-01C864D47D64}" srcOrd="1" destOrd="0" presId="urn:microsoft.com/office/officeart/2018/2/layout/IconVerticalSolidList"/>
    <dgm:cxn modelId="{897AD567-C001-4C56-ADEF-4C5C78996A08}" type="presParOf" srcId="{F8FE044E-7BB1-4E61-9B2C-8C040E3822C2}" destId="{208858DB-2299-47BF-954E-85DEB9EE7151}" srcOrd="2" destOrd="0" presId="urn:microsoft.com/office/officeart/2018/2/layout/IconVerticalSolidList"/>
    <dgm:cxn modelId="{C5085AEE-7511-4537-A30A-5B67786D4A0B}" type="presParOf" srcId="{F8FE044E-7BB1-4E61-9B2C-8C040E3822C2}" destId="{8450E4A1-7664-436B-AF25-47EB6C24CD07}" srcOrd="3" destOrd="0" presId="urn:microsoft.com/office/officeart/2018/2/layout/IconVerticalSolidList"/>
    <dgm:cxn modelId="{8BD7AA08-B6C7-4662-BE5A-EC37309623F5}" type="presParOf" srcId="{5CFD704D-A541-4CB7-9940-CBC37C2DE732}" destId="{24A687DE-62F4-4557-9F60-DF93CB6D43E1}" srcOrd="5" destOrd="0" presId="urn:microsoft.com/office/officeart/2018/2/layout/IconVerticalSolidList"/>
    <dgm:cxn modelId="{A7D9593D-D4B5-47DA-B7A9-84BDC0AD3504}" type="presParOf" srcId="{5CFD704D-A541-4CB7-9940-CBC37C2DE732}" destId="{3141A47B-62C4-4055-852C-F08C85769CEF}" srcOrd="6" destOrd="0" presId="urn:microsoft.com/office/officeart/2018/2/layout/IconVerticalSolidList"/>
    <dgm:cxn modelId="{65EAE19F-D372-4C05-A249-246FF87E0FAD}" type="presParOf" srcId="{3141A47B-62C4-4055-852C-F08C85769CEF}" destId="{9B0A884D-0833-4782-B2AB-42FF6FA3CADC}" srcOrd="0" destOrd="0" presId="urn:microsoft.com/office/officeart/2018/2/layout/IconVerticalSolidList"/>
    <dgm:cxn modelId="{ADD59001-3AFD-4DD0-AF86-F205143110DC}" type="presParOf" srcId="{3141A47B-62C4-4055-852C-F08C85769CEF}" destId="{A7804A13-72B4-49E6-BC23-8FD2007572A3}" srcOrd="1" destOrd="0" presId="urn:microsoft.com/office/officeart/2018/2/layout/IconVerticalSolidList"/>
    <dgm:cxn modelId="{0C05AE35-E1BF-45A8-91A4-F12631EF493F}" type="presParOf" srcId="{3141A47B-62C4-4055-852C-F08C85769CEF}" destId="{3D84575F-08E9-4112-B72F-89B9628744BA}" srcOrd="2" destOrd="0" presId="urn:microsoft.com/office/officeart/2018/2/layout/IconVerticalSolidList"/>
    <dgm:cxn modelId="{7CEB811C-B2D8-4351-A7BD-1A4413D79043}" type="presParOf" srcId="{3141A47B-62C4-4055-852C-F08C85769CEF}" destId="{F9E59217-6956-4167-B142-BE5A9F43F03D}" srcOrd="3" destOrd="0" presId="urn:microsoft.com/office/officeart/2018/2/layout/IconVerticalSolidList"/>
    <dgm:cxn modelId="{9A9489EB-FD1E-4E76-9C79-F4BFE5E91440}" type="presParOf" srcId="{5CFD704D-A541-4CB7-9940-CBC37C2DE732}" destId="{E08C8452-8C9F-47B1-BC0C-F7A78954DF0B}" srcOrd="7" destOrd="0" presId="urn:microsoft.com/office/officeart/2018/2/layout/IconVerticalSolidList"/>
    <dgm:cxn modelId="{C9A7D664-D35F-46AC-A25E-E87E490BD603}" type="presParOf" srcId="{5CFD704D-A541-4CB7-9940-CBC37C2DE732}" destId="{2D7514F2-73E7-4AF5-B608-0DED6D1FF18F}" srcOrd="8" destOrd="0" presId="urn:microsoft.com/office/officeart/2018/2/layout/IconVerticalSolidList"/>
    <dgm:cxn modelId="{D7F18CC7-1F6A-4714-A077-C0189920BEF4}" type="presParOf" srcId="{2D7514F2-73E7-4AF5-B608-0DED6D1FF18F}" destId="{8AF1D7A9-D9F0-46E9-A251-30635F878F04}" srcOrd="0" destOrd="0" presId="urn:microsoft.com/office/officeart/2018/2/layout/IconVerticalSolidList"/>
    <dgm:cxn modelId="{E5A30850-9438-4F7A-AFE0-C322D8837ECE}" type="presParOf" srcId="{2D7514F2-73E7-4AF5-B608-0DED6D1FF18F}" destId="{93B1979C-EA8F-4EC3-9CC2-5DCDFC7F5FFC}" srcOrd="1" destOrd="0" presId="urn:microsoft.com/office/officeart/2018/2/layout/IconVerticalSolidList"/>
    <dgm:cxn modelId="{65AB5894-42CA-48D6-8EB1-0FE8DA11C7A4}" type="presParOf" srcId="{2D7514F2-73E7-4AF5-B608-0DED6D1FF18F}" destId="{90760435-6AF2-4D87-A9DF-5C97FF88E1A8}" srcOrd="2" destOrd="0" presId="urn:microsoft.com/office/officeart/2018/2/layout/IconVerticalSolidList"/>
    <dgm:cxn modelId="{474ACF1F-FD97-4EFC-9178-CBF04E5AD09D}" type="presParOf" srcId="{2D7514F2-73E7-4AF5-B608-0DED6D1FF18F}" destId="{B5B13EC2-1042-455B-B989-FEE65D5857D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C2DF3976-97E0-4E53-892F-95EEC20D165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6317686-70BE-41CE-93D9-1B1FE58F0770}">
      <dgm:prSet custT="1"/>
      <dgm:spPr/>
      <dgm:t>
        <a:bodyPr/>
        <a:lstStyle/>
        <a:p>
          <a:r>
            <a:rPr lang="en-US" sz="2400" b="1" dirty="0"/>
            <a:t>Forms and Guidance:</a:t>
          </a:r>
        </a:p>
      </dgm:t>
    </dgm:pt>
    <dgm:pt modelId="{38E19025-33B0-4772-B84C-E5480B7F707B}" type="parTrans" cxnId="{D15E4393-D674-408D-A4DE-909B70BF5417}">
      <dgm:prSet/>
      <dgm:spPr/>
      <dgm:t>
        <a:bodyPr/>
        <a:lstStyle/>
        <a:p>
          <a:endParaRPr lang="en-US"/>
        </a:p>
      </dgm:t>
    </dgm:pt>
    <dgm:pt modelId="{2E8892A7-DA39-4279-8D40-7B5A9442D9EC}" type="sibTrans" cxnId="{D15E4393-D674-408D-A4DE-909B70BF5417}">
      <dgm:prSet/>
      <dgm:spPr/>
      <dgm:t>
        <a:bodyPr/>
        <a:lstStyle/>
        <a:p>
          <a:endParaRPr lang="en-US"/>
        </a:p>
      </dgm:t>
    </dgm:pt>
    <dgm:pt modelId="{94CAC44F-FC42-44AA-8CE1-227265B3E33E}">
      <dgm:prSet custT="1"/>
      <dgm:spPr/>
      <dgm:t>
        <a:bodyPr/>
        <a:lstStyle/>
        <a:p>
          <a:r>
            <a:rPr lang="en-US" sz="2400" dirty="0"/>
            <a:t>NBRC website – </a:t>
          </a:r>
          <a:r>
            <a:rPr lang="en-US" sz="2400" dirty="0">
              <a:hlinkClick xmlns:r="http://schemas.openxmlformats.org/officeDocument/2006/relationships" r:id="rId1"/>
            </a:rPr>
            <a:t>www.nbrc.gov</a:t>
          </a:r>
          <a:endParaRPr lang="en-US" sz="2400" dirty="0"/>
        </a:p>
      </dgm:t>
    </dgm:pt>
    <dgm:pt modelId="{5425D50C-2B1B-4CCF-927B-113A0E45B161}" type="parTrans" cxnId="{F3AEB75D-3F8F-4E1C-96E6-F6BD88AAF713}">
      <dgm:prSet/>
      <dgm:spPr/>
      <dgm:t>
        <a:bodyPr/>
        <a:lstStyle/>
        <a:p>
          <a:endParaRPr lang="en-US"/>
        </a:p>
      </dgm:t>
    </dgm:pt>
    <dgm:pt modelId="{AF2ACAAC-37C7-4439-9C80-F41FEE13C90E}" type="sibTrans" cxnId="{F3AEB75D-3F8F-4E1C-96E6-F6BD88AAF713}">
      <dgm:prSet/>
      <dgm:spPr/>
      <dgm:t>
        <a:bodyPr/>
        <a:lstStyle/>
        <a:p>
          <a:endParaRPr lang="en-US"/>
        </a:p>
      </dgm:t>
    </dgm:pt>
    <dgm:pt modelId="{01AC2C09-0E1A-4FC6-8606-E5FFAC30875B}">
      <dgm:prSet custT="1"/>
      <dgm:spPr/>
      <dgm:t>
        <a:bodyPr/>
        <a:lstStyle/>
        <a:p>
          <a:r>
            <a:rPr lang="en-US" sz="2400" dirty="0"/>
            <a:t>NBRC Grant Administration and Compliance Manual available to view and download from www.nbrc.gov/content/administration </a:t>
          </a:r>
        </a:p>
      </dgm:t>
    </dgm:pt>
    <dgm:pt modelId="{EB1FABB8-2577-4E84-AE6E-9C3EE735B5FD}" type="parTrans" cxnId="{818EDD57-74FC-46C7-85BD-207A59538A94}">
      <dgm:prSet/>
      <dgm:spPr/>
      <dgm:t>
        <a:bodyPr/>
        <a:lstStyle/>
        <a:p>
          <a:endParaRPr lang="en-US"/>
        </a:p>
      </dgm:t>
    </dgm:pt>
    <dgm:pt modelId="{03048F17-7CCE-44FE-851C-E61719B3457A}" type="sibTrans" cxnId="{818EDD57-74FC-46C7-85BD-207A59538A94}">
      <dgm:prSet/>
      <dgm:spPr/>
      <dgm:t>
        <a:bodyPr/>
        <a:lstStyle/>
        <a:p>
          <a:endParaRPr lang="en-US"/>
        </a:p>
      </dgm:t>
    </dgm:pt>
    <dgm:pt modelId="{78031825-7C34-494F-A6B6-4819746BCA13}">
      <dgm:prSet custT="1"/>
      <dgm:spPr/>
      <dgm:t>
        <a:bodyPr/>
        <a:lstStyle/>
        <a:p>
          <a:endParaRPr lang="en-US" sz="2400" dirty="0"/>
        </a:p>
      </dgm:t>
    </dgm:pt>
    <dgm:pt modelId="{9220BA95-83E6-4326-95F6-C4AF5C2E3E96}" type="parTrans" cxnId="{53480AF7-0849-485E-A327-CCE22A319324}">
      <dgm:prSet/>
      <dgm:spPr/>
      <dgm:t>
        <a:bodyPr/>
        <a:lstStyle/>
        <a:p>
          <a:endParaRPr lang="en-US"/>
        </a:p>
      </dgm:t>
    </dgm:pt>
    <dgm:pt modelId="{EE6E6A79-0AF5-4BAE-BC81-03C703F979E6}" type="sibTrans" cxnId="{53480AF7-0849-485E-A327-CCE22A319324}">
      <dgm:prSet/>
      <dgm:spPr/>
      <dgm:t>
        <a:bodyPr/>
        <a:lstStyle/>
        <a:p>
          <a:endParaRPr lang="en-US"/>
        </a:p>
      </dgm:t>
    </dgm:pt>
    <dgm:pt modelId="{9A1BE2BC-6BFD-4850-835A-A42BE96824F2}">
      <dgm:prSet custT="1"/>
      <dgm:spPr/>
      <dgm:t>
        <a:bodyPr/>
        <a:lstStyle/>
        <a:p>
          <a:endParaRPr lang="en-US" sz="2400" dirty="0"/>
        </a:p>
      </dgm:t>
    </dgm:pt>
    <dgm:pt modelId="{5AA6C5C9-1770-43BE-A770-5EBFC263F092}" type="parTrans" cxnId="{80292882-25D8-488E-88D0-81C5C202C621}">
      <dgm:prSet/>
      <dgm:spPr/>
      <dgm:t>
        <a:bodyPr/>
        <a:lstStyle/>
        <a:p>
          <a:endParaRPr lang="en-US"/>
        </a:p>
      </dgm:t>
    </dgm:pt>
    <dgm:pt modelId="{2F41DD20-7D3B-4D3E-A159-0EDDC0D92A8A}" type="sibTrans" cxnId="{80292882-25D8-488E-88D0-81C5C202C621}">
      <dgm:prSet/>
      <dgm:spPr/>
      <dgm:t>
        <a:bodyPr/>
        <a:lstStyle/>
        <a:p>
          <a:endParaRPr lang="en-US"/>
        </a:p>
      </dgm:t>
    </dgm:pt>
    <dgm:pt modelId="{09A9A7D9-116C-4883-908D-ACDDB6EA84EF}" type="pres">
      <dgm:prSet presAssocID="{C2DF3976-97E0-4E53-892F-95EEC20D165E}" presName="linear" presStyleCnt="0">
        <dgm:presLayoutVars>
          <dgm:animLvl val="lvl"/>
          <dgm:resizeHandles val="exact"/>
        </dgm:presLayoutVars>
      </dgm:prSet>
      <dgm:spPr/>
    </dgm:pt>
    <dgm:pt modelId="{8D957858-CB2D-4FDE-8386-31E1C9868132}" type="pres">
      <dgm:prSet presAssocID="{96317686-70BE-41CE-93D9-1B1FE58F0770}" presName="parentText" presStyleLbl="node1" presStyleIdx="0" presStyleCnt="1" custScaleY="44790" custLinFactY="-9299" custLinFactNeighborX="612" custLinFactNeighborY="-100000">
        <dgm:presLayoutVars>
          <dgm:chMax val="0"/>
          <dgm:bulletEnabled val="1"/>
        </dgm:presLayoutVars>
      </dgm:prSet>
      <dgm:spPr/>
    </dgm:pt>
    <dgm:pt modelId="{13D8D39B-833E-46D1-B3A4-7BB1F3BDCACF}" type="pres">
      <dgm:prSet presAssocID="{96317686-70BE-41CE-93D9-1B1FE58F0770}" presName="childText" presStyleLbl="revTx" presStyleIdx="0" presStyleCnt="1" custLinFactNeighborX="612" custLinFactNeighborY="-80273">
        <dgm:presLayoutVars>
          <dgm:bulletEnabled val="1"/>
        </dgm:presLayoutVars>
      </dgm:prSet>
      <dgm:spPr/>
    </dgm:pt>
  </dgm:ptLst>
  <dgm:cxnLst>
    <dgm:cxn modelId="{A09FAD10-4759-4A75-9C2E-1AF2A079A283}" type="presOf" srcId="{9A1BE2BC-6BFD-4850-835A-A42BE96824F2}" destId="{13D8D39B-833E-46D1-B3A4-7BB1F3BDCACF}" srcOrd="0" destOrd="1" presId="urn:microsoft.com/office/officeart/2005/8/layout/vList2"/>
    <dgm:cxn modelId="{F3AEB75D-3F8F-4E1C-96E6-F6BD88AAF713}" srcId="{96317686-70BE-41CE-93D9-1B1FE58F0770}" destId="{94CAC44F-FC42-44AA-8CE1-227265B3E33E}" srcOrd="2" destOrd="0" parTransId="{5425D50C-2B1B-4CCF-927B-113A0E45B161}" sibTransId="{AF2ACAAC-37C7-4439-9C80-F41FEE13C90E}"/>
    <dgm:cxn modelId="{98E4A963-3548-460E-8290-02A56C7E8EEA}" type="presOf" srcId="{01AC2C09-0E1A-4FC6-8606-E5FFAC30875B}" destId="{13D8D39B-833E-46D1-B3A4-7BB1F3BDCACF}" srcOrd="0" destOrd="3" presId="urn:microsoft.com/office/officeart/2005/8/layout/vList2"/>
    <dgm:cxn modelId="{818EDD57-74FC-46C7-85BD-207A59538A94}" srcId="{96317686-70BE-41CE-93D9-1B1FE58F0770}" destId="{01AC2C09-0E1A-4FC6-8606-E5FFAC30875B}" srcOrd="3" destOrd="0" parTransId="{EB1FABB8-2577-4E84-AE6E-9C3EE735B5FD}" sibTransId="{03048F17-7CCE-44FE-851C-E61719B3457A}"/>
    <dgm:cxn modelId="{80292882-25D8-488E-88D0-81C5C202C621}" srcId="{96317686-70BE-41CE-93D9-1B1FE58F0770}" destId="{9A1BE2BC-6BFD-4850-835A-A42BE96824F2}" srcOrd="1" destOrd="0" parTransId="{5AA6C5C9-1770-43BE-A770-5EBFC263F092}" sibTransId="{2F41DD20-7D3B-4D3E-A159-0EDDC0D92A8A}"/>
    <dgm:cxn modelId="{D15E4393-D674-408D-A4DE-909B70BF5417}" srcId="{C2DF3976-97E0-4E53-892F-95EEC20D165E}" destId="{96317686-70BE-41CE-93D9-1B1FE58F0770}" srcOrd="0" destOrd="0" parTransId="{38E19025-33B0-4772-B84C-E5480B7F707B}" sibTransId="{2E8892A7-DA39-4279-8D40-7B5A9442D9EC}"/>
    <dgm:cxn modelId="{AD1D9193-FCEF-40B8-9374-792EEA99A9C8}" type="presOf" srcId="{94CAC44F-FC42-44AA-8CE1-227265B3E33E}" destId="{13D8D39B-833E-46D1-B3A4-7BB1F3BDCACF}" srcOrd="0" destOrd="2" presId="urn:microsoft.com/office/officeart/2005/8/layout/vList2"/>
    <dgm:cxn modelId="{89F160C6-6542-4F7F-BFDA-1489B7CCEA1F}" type="presOf" srcId="{C2DF3976-97E0-4E53-892F-95EEC20D165E}" destId="{09A9A7D9-116C-4883-908D-ACDDB6EA84EF}" srcOrd="0" destOrd="0" presId="urn:microsoft.com/office/officeart/2005/8/layout/vList2"/>
    <dgm:cxn modelId="{9E2D52CC-D89B-40A5-B0C3-D2BAE894E23E}" type="presOf" srcId="{78031825-7C34-494F-A6B6-4819746BCA13}" destId="{13D8D39B-833E-46D1-B3A4-7BB1F3BDCACF}" srcOrd="0" destOrd="0" presId="urn:microsoft.com/office/officeart/2005/8/layout/vList2"/>
    <dgm:cxn modelId="{9155E5E3-7C7D-4179-956E-B25B11ACBA53}" type="presOf" srcId="{96317686-70BE-41CE-93D9-1B1FE58F0770}" destId="{8D957858-CB2D-4FDE-8386-31E1C9868132}" srcOrd="0" destOrd="0" presId="urn:microsoft.com/office/officeart/2005/8/layout/vList2"/>
    <dgm:cxn modelId="{53480AF7-0849-485E-A327-CCE22A319324}" srcId="{96317686-70BE-41CE-93D9-1B1FE58F0770}" destId="{78031825-7C34-494F-A6B6-4819746BCA13}" srcOrd="0" destOrd="0" parTransId="{9220BA95-83E6-4326-95F6-C4AF5C2E3E96}" sibTransId="{EE6E6A79-0AF5-4BAE-BC81-03C703F979E6}"/>
    <dgm:cxn modelId="{B41BF34E-B467-4ABA-910B-A0CD323EC5F0}" type="presParOf" srcId="{09A9A7D9-116C-4883-908D-ACDDB6EA84EF}" destId="{8D957858-CB2D-4FDE-8386-31E1C9868132}" srcOrd="0" destOrd="0" presId="urn:microsoft.com/office/officeart/2005/8/layout/vList2"/>
    <dgm:cxn modelId="{95CB810D-0E3D-4965-831C-6C5F8B50E92D}" type="presParOf" srcId="{09A9A7D9-116C-4883-908D-ACDDB6EA84EF}" destId="{13D8D39B-833E-46D1-B3A4-7BB1F3BDCACF}"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4C1081EE-0F65-40E2-BC49-451ED004244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6785958-B91C-40B0-AAB6-3C7395A7CB82}">
      <dgm:prSet custT="1"/>
      <dgm:spPr/>
      <dgm:t>
        <a:bodyPr/>
        <a:lstStyle/>
        <a:p>
          <a:r>
            <a:rPr lang="en-US" sz="2400" dirty="0"/>
            <a:t>Other Resources:</a:t>
          </a:r>
        </a:p>
      </dgm:t>
    </dgm:pt>
    <dgm:pt modelId="{D729256D-FC9C-43BF-B219-84889C76F5A5}" type="parTrans" cxnId="{E0043BD1-A44F-460B-9C06-3BD26596B4E8}">
      <dgm:prSet/>
      <dgm:spPr/>
      <dgm:t>
        <a:bodyPr/>
        <a:lstStyle/>
        <a:p>
          <a:endParaRPr lang="en-US"/>
        </a:p>
      </dgm:t>
    </dgm:pt>
    <dgm:pt modelId="{8A9C0E61-9076-4AC7-ABFC-89545BAAF666}" type="sibTrans" cxnId="{E0043BD1-A44F-460B-9C06-3BD26596B4E8}">
      <dgm:prSet/>
      <dgm:spPr/>
      <dgm:t>
        <a:bodyPr/>
        <a:lstStyle/>
        <a:p>
          <a:endParaRPr lang="en-US"/>
        </a:p>
      </dgm:t>
    </dgm:pt>
    <dgm:pt modelId="{E9E7600B-E5A5-4321-915C-8671A328586E}">
      <dgm:prSet custT="1"/>
      <dgm:spPr/>
      <dgm:t>
        <a:bodyPr/>
        <a:lstStyle/>
        <a:p>
          <a:r>
            <a:rPr lang="en-US" sz="2400" dirty="0">
              <a:hlinkClick xmlns:r="http://schemas.openxmlformats.org/officeDocument/2006/relationships" r:id="rId1"/>
            </a:rPr>
            <a:t>2</a:t>
          </a:r>
          <a:r>
            <a:rPr lang="en-US" sz="1600" dirty="0">
              <a:hlinkClick xmlns:r="http://schemas.openxmlformats.org/officeDocument/2006/relationships" r:id="rId1"/>
            </a:rPr>
            <a:t> </a:t>
          </a:r>
          <a:r>
            <a:rPr lang="en-US" sz="2000" dirty="0">
              <a:hlinkClick xmlns:r="http://schemas.openxmlformats.org/officeDocument/2006/relationships" r:id="rId1"/>
            </a:rPr>
            <a:t>CFR Part 200 – Requirements for Federal Awards</a:t>
          </a:r>
          <a:endParaRPr lang="en-US" sz="2000" dirty="0"/>
        </a:p>
      </dgm:t>
    </dgm:pt>
    <dgm:pt modelId="{DB4C16A7-9B03-4319-8AB6-1DD92EE82935}" type="parTrans" cxnId="{95C57269-2B65-4646-8164-D0A0245C8BE4}">
      <dgm:prSet/>
      <dgm:spPr/>
      <dgm:t>
        <a:bodyPr/>
        <a:lstStyle/>
        <a:p>
          <a:endParaRPr lang="en-US"/>
        </a:p>
      </dgm:t>
    </dgm:pt>
    <dgm:pt modelId="{537A13BA-CAFD-4A99-B7A6-B1F2146C1B39}" type="sibTrans" cxnId="{95C57269-2B65-4646-8164-D0A0245C8BE4}">
      <dgm:prSet/>
      <dgm:spPr/>
      <dgm:t>
        <a:bodyPr/>
        <a:lstStyle/>
        <a:p>
          <a:endParaRPr lang="en-US"/>
        </a:p>
      </dgm:t>
    </dgm:pt>
    <dgm:pt modelId="{A8A4A4BE-7A91-446B-8694-09E39A2E832E}">
      <dgm:prSet custT="1"/>
      <dgm:spPr/>
      <dgm:t>
        <a:bodyPr/>
        <a:lstStyle/>
        <a:p>
          <a:r>
            <a:rPr lang="en-US" sz="2000" dirty="0">
              <a:hlinkClick xmlns:r="http://schemas.openxmlformats.org/officeDocument/2006/relationships" r:id="rId2"/>
            </a:rPr>
            <a:t>40 USC Subtitle V. Regional Economic and Infrastructure Development</a:t>
          </a:r>
          <a:endParaRPr lang="en-US" sz="2000" dirty="0"/>
        </a:p>
      </dgm:t>
    </dgm:pt>
    <dgm:pt modelId="{75D00F5E-B0C0-4193-9532-F0D279EEDB84}" type="parTrans" cxnId="{793854C6-1D7E-4152-B051-185DD78F9519}">
      <dgm:prSet/>
      <dgm:spPr/>
      <dgm:t>
        <a:bodyPr/>
        <a:lstStyle/>
        <a:p>
          <a:endParaRPr lang="en-US"/>
        </a:p>
      </dgm:t>
    </dgm:pt>
    <dgm:pt modelId="{7A52EEE1-FB5E-4B4F-AE68-CDE4E0EDFE42}" type="sibTrans" cxnId="{793854C6-1D7E-4152-B051-185DD78F9519}">
      <dgm:prSet/>
      <dgm:spPr/>
      <dgm:t>
        <a:bodyPr/>
        <a:lstStyle/>
        <a:p>
          <a:endParaRPr lang="en-US"/>
        </a:p>
      </dgm:t>
    </dgm:pt>
    <dgm:pt modelId="{E53D282C-2449-46CA-9557-06264C3EBB8B}">
      <dgm:prSet custT="1"/>
      <dgm:spPr/>
      <dgm:t>
        <a:bodyPr/>
        <a:lstStyle/>
        <a:p>
          <a:endParaRPr lang="en-US" sz="2000" dirty="0"/>
        </a:p>
      </dgm:t>
    </dgm:pt>
    <dgm:pt modelId="{8F6660F9-E7C2-45CA-B550-D45A0533125F}" type="parTrans" cxnId="{F73E63ED-25E6-4796-957B-401ECB3C8C04}">
      <dgm:prSet/>
      <dgm:spPr/>
      <dgm:t>
        <a:bodyPr/>
        <a:lstStyle/>
        <a:p>
          <a:endParaRPr lang="en-US"/>
        </a:p>
      </dgm:t>
    </dgm:pt>
    <dgm:pt modelId="{051457CB-32E2-4916-8924-9AC65F3EC7C1}" type="sibTrans" cxnId="{F73E63ED-25E6-4796-957B-401ECB3C8C04}">
      <dgm:prSet/>
      <dgm:spPr/>
      <dgm:t>
        <a:bodyPr/>
        <a:lstStyle/>
        <a:p>
          <a:endParaRPr lang="en-US"/>
        </a:p>
      </dgm:t>
    </dgm:pt>
    <dgm:pt modelId="{5E482901-D392-4378-BE04-DBA5A18E641F}">
      <dgm:prSet custT="1"/>
      <dgm:spPr/>
      <dgm:t>
        <a:bodyPr/>
        <a:lstStyle/>
        <a:p>
          <a:endParaRPr lang="en-US" sz="2000" dirty="0"/>
        </a:p>
      </dgm:t>
    </dgm:pt>
    <dgm:pt modelId="{CD2EF3CF-4587-49A9-B1DA-35CD1BE2C06E}" type="parTrans" cxnId="{C09307A5-703A-45BF-9308-6C4EDB925A34}">
      <dgm:prSet/>
      <dgm:spPr/>
      <dgm:t>
        <a:bodyPr/>
        <a:lstStyle/>
        <a:p>
          <a:endParaRPr lang="en-US"/>
        </a:p>
      </dgm:t>
    </dgm:pt>
    <dgm:pt modelId="{56961655-84E0-488E-8D5E-B2404010B32E}" type="sibTrans" cxnId="{C09307A5-703A-45BF-9308-6C4EDB925A34}">
      <dgm:prSet/>
      <dgm:spPr/>
      <dgm:t>
        <a:bodyPr/>
        <a:lstStyle/>
        <a:p>
          <a:endParaRPr lang="en-US"/>
        </a:p>
      </dgm:t>
    </dgm:pt>
    <dgm:pt modelId="{A6A94B2C-4CE9-4B9D-8245-4F09146A4BE8}">
      <dgm:prSet custT="1"/>
      <dgm:spPr/>
      <dgm:t>
        <a:bodyPr/>
        <a:lstStyle/>
        <a:p>
          <a:r>
            <a:rPr lang="en-US" sz="2000" dirty="0"/>
            <a:t>National Environmental Protection Act (NEPA) - </a:t>
          </a:r>
          <a:r>
            <a:rPr lang="en-US" sz="2000" dirty="0">
              <a:hlinkClick xmlns:r="http://schemas.openxmlformats.org/officeDocument/2006/relationships" r:id="rId3"/>
            </a:rPr>
            <a:t>https://www.nbrc.gov/content/NEPA</a:t>
          </a:r>
          <a:r>
            <a:rPr lang="en-US" sz="2000" dirty="0"/>
            <a:t> </a:t>
          </a:r>
        </a:p>
      </dgm:t>
    </dgm:pt>
    <dgm:pt modelId="{5BF02563-76E1-4E6F-B6C4-122530330561}" type="parTrans" cxnId="{A66F2454-6A65-41AD-AA6E-AAD8388140CB}">
      <dgm:prSet/>
      <dgm:spPr/>
      <dgm:t>
        <a:bodyPr/>
        <a:lstStyle/>
        <a:p>
          <a:endParaRPr lang="en-US"/>
        </a:p>
      </dgm:t>
    </dgm:pt>
    <dgm:pt modelId="{180C9689-54C8-49E4-902E-464B6DA69D5C}" type="sibTrans" cxnId="{A66F2454-6A65-41AD-AA6E-AAD8388140CB}">
      <dgm:prSet/>
      <dgm:spPr/>
      <dgm:t>
        <a:bodyPr/>
        <a:lstStyle/>
        <a:p>
          <a:endParaRPr lang="en-US"/>
        </a:p>
      </dgm:t>
    </dgm:pt>
    <dgm:pt modelId="{926DD424-C8A6-46F0-B588-DC39931287DD}" type="pres">
      <dgm:prSet presAssocID="{4C1081EE-0F65-40E2-BC49-451ED0042446}" presName="linear" presStyleCnt="0">
        <dgm:presLayoutVars>
          <dgm:animLvl val="lvl"/>
          <dgm:resizeHandles val="exact"/>
        </dgm:presLayoutVars>
      </dgm:prSet>
      <dgm:spPr/>
    </dgm:pt>
    <dgm:pt modelId="{56900C40-E5B3-46AF-88F3-23009CFCA4F5}" type="pres">
      <dgm:prSet presAssocID="{56785958-B91C-40B0-AAB6-3C7395A7CB82}" presName="parentText" presStyleLbl="node1" presStyleIdx="0" presStyleCnt="1" custScaleY="70328" custLinFactNeighborY="-36691">
        <dgm:presLayoutVars>
          <dgm:chMax val="0"/>
          <dgm:bulletEnabled val="1"/>
        </dgm:presLayoutVars>
      </dgm:prSet>
      <dgm:spPr/>
    </dgm:pt>
    <dgm:pt modelId="{52DC7D35-C3DD-4DA1-9F5D-351A93340FB1}" type="pres">
      <dgm:prSet presAssocID="{56785958-B91C-40B0-AAB6-3C7395A7CB82}" presName="childText" presStyleLbl="revTx" presStyleIdx="0" presStyleCnt="1">
        <dgm:presLayoutVars>
          <dgm:bulletEnabled val="1"/>
        </dgm:presLayoutVars>
      </dgm:prSet>
      <dgm:spPr/>
    </dgm:pt>
  </dgm:ptLst>
  <dgm:cxnLst>
    <dgm:cxn modelId="{52D59F0C-3E97-44F7-9810-B9EC75D29F6A}" type="presOf" srcId="{A6A94B2C-4CE9-4B9D-8245-4F09146A4BE8}" destId="{52DC7D35-C3DD-4DA1-9F5D-351A93340FB1}" srcOrd="0" destOrd="4" presId="urn:microsoft.com/office/officeart/2005/8/layout/vList2"/>
    <dgm:cxn modelId="{BC966A35-6B08-4895-BAF8-C87E277F6347}" type="presOf" srcId="{4C1081EE-0F65-40E2-BC49-451ED0042446}" destId="{926DD424-C8A6-46F0-B588-DC39931287DD}" srcOrd="0" destOrd="0" presId="urn:microsoft.com/office/officeart/2005/8/layout/vList2"/>
    <dgm:cxn modelId="{95C57269-2B65-4646-8164-D0A0245C8BE4}" srcId="{56785958-B91C-40B0-AAB6-3C7395A7CB82}" destId="{E9E7600B-E5A5-4321-915C-8671A328586E}" srcOrd="0" destOrd="0" parTransId="{DB4C16A7-9B03-4319-8AB6-1DD92EE82935}" sibTransId="{537A13BA-CAFD-4A99-B7A6-B1F2146C1B39}"/>
    <dgm:cxn modelId="{186C8C4B-02F1-4915-A3B3-1184CA1816E2}" type="presOf" srcId="{E9E7600B-E5A5-4321-915C-8671A328586E}" destId="{52DC7D35-C3DD-4DA1-9F5D-351A93340FB1}" srcOrd="0" destOrd="0" presId="urn:microsoft.com/office/officeart/2005/8/layout/vList2"/>
    <dgm:cxn modelId="{A66F2454-6A65-41AD-AA6E-AAD8388140CB}" srcId="{56785958-B91C-40B0-AAB6-3C7395A7CB82}" destId="{A6A94B2C-4CE9-4B9D-8245-4F09146A4BE8}" srcOrd="4" destOrd="0" parTransId="{5BF02563-76E1-4E6F-B6C4-122530330561}" sibTransId="{180C9689-54C8-49E4-902E-464B6DA69D5C}"/>
    <dgm:cxn modelId="{A1FC2282-1305-4F60-8DD4-44154892E5FC}" type="presOf" srcId="{56785958-B91C-40B0-AAB6-3C7395A7CB82}" destId="{56900C40-E5B3-46AF-88F3-23009CFCA4F5}" srcOrd="0" destOrd="0" presId="urn:microsoft.com/office/officeart/2005/8/layout/vList2"/>
    <dgm:cxn modelId="{333ECC9D-3F22-43A6-9C7F-FF51C2AA45C1}" type="presOf" srcId="{5E482901-D392-4378-BE04-DBA5A18E641F}" destId="{52DC7D35-C3DD-4DA1-9F5D-351A93340FB1}" srcOrd="0" destOrd="3" presId="urn:microsoft.com/office/officeart/2005/8/layout/vList2"/>
    <dgm:cxn modelId="{C09307A5-703A-45BF-9308-6C4EDB925A34}" srcId="{56785958-B91C-40B0-AAB6-3C7395A7CB82}" destId="{5E482901-D392-4378-BE04-DBA5A18E641F}" srcOrd="3" destOrd="0" parTransId="{CD2EF3CF-4587-49A9-B1DA-35CD1BE2C06E}" sibTransId="{56961655-84E0-488E-8D5E-B2404010B32E}"/>
    <dgm:cxn modelId="{793854C6-1D7E-4152-B051-185DD78F9519}" srcId="{56785958-B91C-40B0-AAB6-3C7395A7CB82}" destId="{A8A4A4BE-7A91-446B-8694-09E39A2E832E}" srcOrd="2" destOrd="0" parTransId="{75D00F5E-B0C0-4193-9532-F0D279EEDB84}" sibTransId="{7A52EEE1-FB5E-4B4F-AE68-CDE4E0EDFE42}"/>
    <dgm:cxn modelId="{E0043BD1-A44F-460B-9C06-3BD26596B4E8}" srcId="{4C1081EE-0F65-40E2-BC49-451ED0042446}" destId="{56785958-B91C-40B0-AAB6-3C7395A7CB82}" srcOrd="0" destOrd="0" parTransId="{D729256D-FC9C-43BF-B219-84889C76F5A5}" sibTransId="{8A9C0E61-9076-4AC7-ABFC-89545BAAF666}"/>
    <dgm:cxn modelId="{F73E63ED-25E6-4796-957B-401ECB3C8C04}" srcId="{56785958-B91C-40B0-AAB6-3C7395A7CB82}" destId="{E53D282C-2449-46CA-9557-06264C3EBB8B}" srcOrd="1" destOrd="0" parTransId="{8F6660F9-E7C2-45CA-B550-D45A0533125F}" sibTransId="{051457CB-32E2-4916-8924-9AC65F3EC7C1}"/>
    <dgm:cxn modelId="{FB36F3F0-5736-470F-B3C0-4884392CF7F4}" type="presOf" srcId="{E53D282C-2449-46CA-9557-06264C3EBB8B}" destId="{52DC7D35-C3DD-4DA1-9F5D-351A93340FB1}" srcOrd="0" destOrd="1" presId="urn:microsoft.com/office/officeart/2005/8/layout/vList2"/>
    <dgm:cxn modelId="{F93828F6-E8B0-43A4-82EF-A5850E591F9A}" type="presOf" srcId="{A8A4A4BE-7A91-446B-8694-09E39A2E832E}" destId="{52DC7D35-C3DD-4DA1-9F5D-351A93340FB1}" srcOrd="0" destOrd="2" presId="urn:microsoft.com/office/officeart/2005/8/layout/vList2"/>
    <dgm:cxn modelId="{F7F5B389-E39C-4B0D-A6A5-3079220E993F}" type="presParOf" srcId="{926DD424-C8A6-46F0-B588-DC39931287DD}" destId="{56900C40-E5B3-46AF-88F3-23009CFCA4F5}" srcOrd="0" destOrd="0" presId="urn:microsoft.com/office/officeart/2005/8/layout/vList2"/>
    <dgm:cxn modelId="{20C6B0FC-58D1-4973-A20D-D1A5E05555E3}" type="presParOf" srcId="{926DD424-C8A6-46F0-B588-DC39931287DD}" destId="{52DC7D35-C3DD-4DA1-9F5D-351A93340FB1}"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58E53E2-8789-46DD-8A48-ED9D50E5976D}"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F3C13574-EFE0-439F-AE67-503D55B9F647}">
      <dgm:prSet custT="1"/>
      <dgm:spPr/>
      <dgm:t>
        <a:bodyPr/>
        <a:lstStyle/>
        <a:p>
          <a:r>
            <a:rPr lang="en-US" sz="2000" b="1" u="sng" dirty="0"/>
            <a:t>Project Initiation</a:t>
          </a:r>
          <a:r>
            <a:rPr lang="en-US" sz="2000" dirty="0"/>
            <a:t>: Notice of Award, Obligation of Federal Funds, New Grantee Training, LDD Contract, Documentation for Grant Agreement. *Executed Grant Agreement* </a:t>
          </a:r>
        </a:p>
      </dgm:t>
    </dgm:pt>
    <dgm:pt modelId="{8EC1094D-9BFB-4395-B488-6EB08FC05B73}" type="parTrans" cxnId="{19ECD0F2-BC8E-4D82-8C8B-2D88F0544138}">
      <dgm:prSet/>
      <dgm:spPr/>
      <dgm:t>
        <a:bodyPr/>
        <a:lstStyle/>
        <a:p>
          <a:endParaRPr lang="en-US"/>
        </a:p>
      </dgm:t>
    </dgm:pt>
    <dgm:pt modelId="{EA6F636C-B71F-4168-AF47-88B8E5975C7B}" type="sibTrans" cxnId="{19ECD0F2-BC8E-4D82-8C8B-2D88F0544138}">
      <dgm:prSet/>
      <dgm:spPr/>
      <dgm:t>
        <a:bodyPr/>
        <a:lstStyle/>
        <a:p>
          <a:endParaRPr lang="en-US"/>
        </a:p>
      </dgm:t>
    </dgm:pt>
    <dgm:pt modelId="{DF637C73-CDE4-420E-9630-4B4E218E6127}">
      <dgm:prSet/>
      <dgm:spPr/>
      <dgm:t>
        <a:bodyPr/>
        <a:lstStyle/>
        <a:p>
          <a:r>
            <a:rPr lang="en-US" b="1" u="sng" dirty="0"/>
            <a:t>Pre-Notice to Proceed</a:t>
          </a:r>
          <a:r>
            <a:rPr lang="en-US" dirty="0"/>
            <a:t>: Partial Notice to Proceed for LDD Costs  and or NEPA Environmental Review. *Full Notice to Proceed*</a:t>
          </a:r>
        </a:p>
      </dgm:t>
    </dgm:pt>
    <dgm:pt modelId="{47CFF0F4-CFC8-4266-BA8C-11ACCE79E598}" type="parTrans" cxnId="{54EC6A93-96B8-49FF-820B-9306052E65C8}">
      <dgm:prSet/>
      <dgm:spPr/>
      <dgm:t>
        <a:bodyPr/>
        <a:lstStyle/>
        <a:p>
          <a:endParaRPr lang="en-US"/>
        </a:p>
      </dgm:t>
    </dgm:pt>
    <dgm:pt modelId="{C378DB9D-42C6-43A8-B4A2-48B7141450EE}" type="sibTrans" cxnId="{54EC6A93-96B8-49FF-820B-9306052E65C8}">
      <dgm:prSet/>
      <dgm:spPr/>
      <dgm:t>
        <a:bodyPr/>
        <a:lstStyle/>
        <a:p>
          <a:endParaRPr lang="en-US"/>
        </a:p>
      </dgm:t>
    </dgm:pt>
    <dgm:pt modelId="{79ACB86D-F174-41CF-AB0E-E9A4FD7ADB02}">
      <dgm:prSet/>
      <dgm:spPr/>
      <dgm:t>
        <a:bodyPr/>
        <a:lstStyle/>
        <a:p>
          <a:r>
            <a:rPr lang="en-US" b="1" u="sng" dirty="0"/>
            <a:t>Project Implementation</a:t>
          </a:r>
          <a:r>
            <a:rPr lang="en-US" dirty="0"/>
            <a:t>: Quarterly Progress Reports, Reimbursements, Annual reporting</a:t>
          </a:r>
        </a:p>
      </dgm:t>
    </dgm:pt>
    <dgm:pt modelId="{D30B6CF7-34BD-4500-A61A-F25463D1C514}" type="parTrans" cxnId="{DBA417FB-33D6-4D15-98FC-CD10788EF874}">
      <dgm:prSet/>
      <dgm:spPr/>
      <dgm:t>
        <a:bodyPr/>
        <a:lstStyle/>
        <a:p>
          <a:endParaRPr lang="en-US"/>
        </a:p>
      </dgm:t>
    </dgm:pt>
    <dgm:pt modelId="{BC5F827E-AE40-4676-8717-5CB9FBB4D8BD}" type="sibTrans" cxnId="{DBA417FB-33D6-4D15-98FC-CD10788EF874}">
      <dgm:prSet/>
      <dgm:spPr/>
      <dgm:t>
        <a:bodyPr/>
        <a:lstStyle/>
        <a:p>
          <a:endParaRPr lang="en-US"/>
        </a:p>
      </dgm:t>
    </dgm:pt>
    <dgm:pt modelId="{2F9C10A2-3398-4273-A806-B51EF30FD247}">
      <dgm:prSet/>
      <dgm:spPr/>
      <dgm:t>
        <a:bodyPr/>
        <a:lstStyle/>
        <a:p>
          <a:r>
            <a:rPr lang="en-US" b="1" u="sng" dirty="0"/>
            <a:t>Project Closeout</a:t>
          </a:r>
          <a:r>
            <a:rPr lang="en-US" dirty="0"/>
            <a:t>: Documentation, 3-year post award reporting</a:t>
          </a:r>
        </a:p>
      </dgm:t>
    </dgm:pt>
    <dgm:pt modelId="{81F3BDC3-B7BB-4ACB-812C-A13F4A6B7987}" type="parTrans" cxnId="{B834DDC6-5D5E-4A25-8AA9-3569ECD21F29}">
      <dgm:prSet/>
      <dgm:spPr/>
      <dgm:t>
        <a:bodyPr/>
        <a:lstStyle/>
        <a:p>
          <a:endParaRPr lang="en-US"/>
        </a:p>
      </dgm:t>
    </dgm:pt>
    <dgm:pt modelId="{5C4FCAAB-809B-44C0-962E-C3D753A0D836}" type="sibTrans" cxnId="{B834DDC6-5D5E-4A25-8AA9-3569ECD21F29}">
      <dgm:prSet/>
      <dgm:spPr/>
      <dgm:t>
        <a:bodyPr/>
        <a:lstStyle/>
        <a:p>
          <a:endParaRPr lang="en-US"/>
        </a:p>
      </dgm:t>
    </dgm:pt>
    <dgm:pt modelId="{770C0B56-2F3A-44D5-B0E6-D823E183BB4B}">
      <dgm:prSet custT="1"/>
      <dgm:spPr/>
      <dgm:t>
        <a:bodyPr/>
        <a:lstStyle/>
        <a:p>
          <a:r>
            <a:rPr lang="en-US" sz="2000" b="1" u="sng" dirty="0"/>
            <a:t>Pre-Award</a:t>
          </a:r>
          <a:r>
            <a:rPr lang="en-US" sz="2000" dirty="0"/>
            <a:t>: Program Announcements, Preapplication Phase, Application Phase, Project Selection </a:t>
          </a:r>
        </a:p>
      </dgm:t>
    </dgm:pt>
    <dgm:pt modelId="{01BA4EE4-B0CC-41AA-851E-12EA7D5364E5}" type="parTrans" cxnId="{CD576959-C2A5-4729-AC02-4D7F0F3FE08E}">
      <dgm:prSet/>
      <dgm:spPr/>
      <dgm:t>
        <a:bodyPr/>
        <a:lstStyle/>
        <a:p>
          <a:endParaRPr lang="en-US"/>
        </a:p>
      </dgm:t>
    </dgm:pt>
    <dgm:pt modelId="{D5C89462-A8CE-46A8-8369-611E23582793}" type="sibTrans" cxnId="{CD576959-C2A5-4729-AC02-4D7F0F3FE08E}">
      <dgm:prSet/>
      <dgm:spPr/>
      <dgm:t>
        <a:bodyPr/>
        <a:lstStyle/>
        <a:p>
          <a:endParaRPr lang="en-US"/>
        </a:p>
      </dgm:t>
    </dgm:pt>
    <dgm:pt modelId="{5723FC30-7D8F-480B-B077-435129DE06B5}">
      <dgm:prSet/>
      <dgm:spPr/>
      <dgm:t>
        <a:bodyPr/>
        <a:lstStyle/>
        <a:p>
          <a:endParaRPr lang="en-US"/>
        </a:p>
      </dgm:t>
    </dgm:pt>
    <dgm:pt modelId="{6B225CA5-D0BD-4AED-894A-E6C749178AAC}" type="parTrans" cxnId="{A48A63F7-3E8A-4694-A73F-50A0C829B4E7}">
      <dgm:prSet/>
      <dgm:spPr/>
      <dgm:t>
        <a:bodyPr/>
        <a:lstStyle/>
        <a:p>
          <a:endParaRPr lang="en-US"/>
        </a:p>
      </dgm:t>
    </dgm:pt>
    <dgm:pt modelId="{D6FC237F-3931-495E-8824-609790C6F20A}" type="sibTrans" cxnId="{A48A63F7-3E8A-4694-A73F-50A0C829B4E7}">
      <dgm:prSet/>
      <dgm:spPr/>
      <dgm:t>
        <a:bodyPr/>
        <a:lstStyle/>
        <a:p>
          <a:endParaRPr lang="en-US"/>
        </a:p>
      </dgm:t>
    </dgm:pt>
    <dgm:pt modelId="{A3E3585E-A81D-4B5B-A714-DAD8C2244AE8}" type="pres">
      <dgm:prSet presAssocID="{B58E53E2-8789-46DD-8A48-ED9D50E5976D}" presName="outerComposite" presStyleCnt="0">
        <dgm:presLayoutVars>
          <dgm:chMax val="5"/>
          <dgm:dir/>
          <dgm:resizeHandles val="exact"/>
        </dgm:presLayoutVars>
      </dgm:prSet>
      <dgm:spPr/>
    </dgm:pt>
    <dgm:pt modelId="{3536B1D5-D58F-4A2C-B0EE-65DD9409309F}" type="pres">
      <dgm:prSet presAssocID="{B58E53E2-8789-46DD-8A48-ED9D50E5976D}" presName="dummyMaxCanvas" presStyleCnt="0">
        <dgm:presLayoutVars/>
      </dgm:prSet>
      <dgm:spPr/>
    </dgm:pt>
    <dgm:pt modelId="{34CE534E-DF83-4867-8EF0-E8F5FF396A12}" type="pres">
      <dgm:prSet presAssocID="{B58E53E2-8789-46DD-8A48-ED9D50E5976D}" presName="FiveNodes_1" presStyleLbl="node1" presStyleIdx="0" presStyleCnt="5">
        <dgm:presLayoutVars>
          <dgm:bulletEnabled val="1"/>
        </dgm:presLayoutVars>
      </dgm:prSet>
      <dgm:spPr/>
    </dgm:pt>
    <dgm:pt modelId="{A6EC7D2C-1775-461E-8F95-11BAD6EF5D42}" type="pres">
      <dgm:prSet presAssocID="{B58E53E2-8789-46DD-8A48-ED9D50E5976D}" presName="FiveNodes_2" presStyleLbl="node1" presStyleIdx="1" presStyleCnt="5">
        <dgm:presLayoutVars>
          <dgm:bulletEnabled val="1"/>
        </dgm:presLayoutVars>
      </dgm:prSet>
      <dgm:spPr/>
    </dgm:pt>
    <dgm:pt modelId="{CDC16960-036E-4412-97ED-CB78B72B969D}" type="pres">
      <dgm:prSet presAssocID="{B58E53E2-8789-46DD-8A48-ED9D50E5976D}" presName="FiveNodes_3" presStyleLbl="node1" presStyleIdx="2" presStyleCnt="5">
        <dgm:presLayoutVars>
          <dgm:bulletEnabled val="1"/>
        </dgm:presLayoutVars>
      </dgm:prSet>
      <dgm:spPr/>
    </dgm:pt>
    <dgm:pt modelId="{191C46DD-D87F-4843-9893-84A74EE97E32}" type="pres">
      <dgm:prSet presAssocID="{B58E53E2-8789-46DD-8A48-ED9D50E5976D}" presName="FiveNodes_4" presStyleLbl="node1" presStyleIdx="3" presStyleCnt="5">
        <dgm:presLayoutVars>
          <dgm:bulletEnabled val="1"/>
        </dgm:presLayoutVars>
      </dgm:prSet>
      <dgm:spPr/>
    </dgm:pt>
    <dgm:pt modelId="{3F00D88B-1EA2-4ACC-B45C-8EA3A0F2D6E9}" type="pres">
      <dgm:prSet presAssocID="{B58E53E2-8789-46DD-8A48-ED9D50E5976D}" presName="FiveNodes_5" presStyleLbl="node1" presStyleIdx="4" presStyleCnt="5">
        <dgm:presLayoutVars>
          <dgm:bulletEnabled val="1"/>
        </dgm:presLayoutVars>
      </dgm:prSet>
      <dgm:spPr/>
    </dgm:pt>
    <dgm:pt modelId="{A16E0C71-E094-4DE0-80E1-194A984479AB}" type="pres">
      <dgm:prSet presAssocID="{B58E53E2-8789-46DD-8A48-ED9D50E5976D}" presName="FiveConn_1-2" presStyleLbl="fgAccFollowNode1" presStyleIdx="0" presStyleCnt="4">
        <dgm:presLayoutVars>
          <dgm:bulletEnabled val="1"/>
        </dgm:presLayoutVars>
      </dgm:prSet>
      <dgm:spPr/>
    </dgm:pt>
    <dgm:pt modelId="{AC1F626D-2AE2-46A0-8890-EE9A782CD018}" type="pres">
      <dgm:prSet presAssocID="{B58E53E2-8789-46DD-8A48-ED9D50E5976D}" presName="FiveConn_2-3" presStyleLbl="fgAccFollowNode1" presStyleIdx="1" presStyleCnt="4">
        <dgm:presLayoutVars>
          <dgm:bulletEnabled val="1"/>
        </dgm:presLayoutVars>
      </dgm:prSet>
      <dgm:spPr/>
    </dgm:pt>
    <dgm:pt modelId="{A23A38B3-BD3C-4525-BD62-A34AC4CE0FA2}" type="pres">
      <dgm:prSet presAssocID="{B58E53E2-8789-46DD-8A48-ED9D50E5976D}" presName="FiveConn_3-4" presStyleLbl="fgAccFollowNode1" presStyleIdx="2" presStyleCnt="4">
        <dgm:presLayoutVars>
          <dgm:bulletEnabled val="1"/>
        </dgm:presLayoutVars>
      </dgm:prSet>
      <dgm:spPr/>
    </dgm:pt>
    <dgm:pt modelId="{2588BF8E-D924-4A0C-80C6-B3E31804564D}" type="pres">
      <dgm:prSet presAssocID="{B58E53E2-8789-46DD-8A48-ED9D50E5976D}" presName="FiveConn_4-5" presStyleLbl="fgAccFollowNode1" presStyleIdx="3" presStyleCnt="4">
        <dgm:presLayoutVars>
          <dgm:bulletEnabled val="1"/>
        </dgm:presLayoutVars>
      </dgm:prSet>
      <dgm:spPr/>
    </dgm:pt>
    <dgm:pt modelId="{C0556FA3-560D-4406-83A3-3C85F87D8B2A}" type="pres">
      <dgm:prSet presAssocID="{B58E53E2-8789-46DD-8A48-ED9D50E5976D}" presName="FiveNodes_1_text" presStyleLbl="node1" presStyleIdx="4" presStyleCnt="5">
        <dgm:presLayoutVars>
          <dgm:bulletEnabled val="1"/>
        </dgm:presLayoutVars>
      </dgm:prSet>
      <dgm:spPr/>
    </dgm:pt>
    <dgm:pt modelId="{3E8AA60D-AEA3-4B55-AAED-231CFEC44B8B}" type="pres">
      <dgm:prSet presAssocID="{B58E53E2-8789-46DD-8A48-ED9D50E5976D}" presName="FiveNodes_2_text" presStyleLbl="node1" presStyleIdx="4" presStyleCnt="5">
        <dgm:presLayoutVars>
          <dgm:bulletEnabled val="1"/>
        </dgm:presLayoutVars>
      </dgm:prSet>
      <dgm:spPr/>
    </dgm:pt>
    <dgm:pt modelId="{2EAE1763-F8AB-49A8-ABE7-39FE7F86B8EE}" type="pres">
      <dgm:prSet presAssocID="{B58E53E2-8789-46DD-8A48-ED9D50E5976D}" presName="FiveNodes_3_text" presStyleLbl="node1" presStyleIdx="4" presStyleCnt="5">
        <dgm:presLayoutVars>
          <dgm:bulletEnabled val="1"/>
        </dgm:presLayoutVars>
      </dgm:prSet>
      <dgm:spPr/>
    </dgm:pt>
    <dgm:pt modelId="{1EBD3A33-F75C-4F55-9DF5-9C4FF163E2FD}" type="pres">
      <dgm:prSet presAssocID="{B58E53E2-8789-46DD-8A48-ED9D50E5976D}" presName="FiveNodes_4_text" presStyleLbl="node1" presStyleIdx="4" presStyleCnt="5">
        <dgm:presLayoutVars>
          <dgm:bulletEnabled val="1"/>
        </dgm:presLayoutVars>
      </dgm:prSet>
      <dgm:spPr/>
    </dgm:pt>
    <dgm:pt modelId="{E809D0B6-A2CE-4AC6-8EF2-0B8EB12CF1D0}" type="pres">
      <dgm:prSet presAssocID="{B58E53E2-8789-46DD-8A48-ED9D50E5976D}" presName="FiveNodes_5_text" presStyleLbl="node1" presStyleIdx="4" presStyleCnt="5">
        <dgm:presLayoutVars>
          <dgm:bulletEnabled val="1"/>
        </dgm:presLayoutVars>
      </dgm:prSet>
      <dgm:spPr/>
    </dgm:pt>
  </dgm:ptLst>
  <dgm:cxnLst>
    <dgm:cxn modelId="{C9F5EA0B-872B-4FF7-8D22-10474EAF66DA}" type="presOf" srcId="{D5C89462-A8CE-46A8-8369-611E23582793}" destId="{A16E0C71-E094-4DE0-80E1-194A984479AB}" srcOrd="0" destOrd="0" presId="urn:microsoft.com/office/officeart/2005/8/layout/vProcess5"/>
    <dgm:cxn modelId="{9BD03F0C-102B-446E-AE39-40A6AE900F0B}" type="presOf" srcId="{F3C13574-EFE0-439F-AE67-503D55B9F647}" destId="{A6EC7D2C-1775-461E-8F95-11BAD6EF5D42}" srcOrd="0" destOrd="0" presId="urn:microsoft.com/office/officeart/2005/8/layout/vProcess5"/>
    <dgm:cxn modelId="{0DD17926-1F9D-4A6B-83AA-BC5F9A2CAF6E}" type="presOf" srcId="{DF637C73-CDE4-420E-9630-4B4E218E6127}" destId="{CDC16960-036E-4412-97ED-CB78B72B969D}" srcOrd="0" destOrd="0" presId="urn:microsoft.com/office/officeart/2005/8/layout/vProcess5"/>
    <dgm:cxn modelId="{56AB5E30-9470-4C84-AD93-2D26FAEC8784}" type="presOf" srcId="{BC5F827E-AE40-4676-8717-5CB9FBB4D8BD}" destId="{2588BF8E-D924-4A0C-80C6-B3E31804564D}" srcOrd="0" destOrd="0" presId="urn:microsoft.com/office/officeart/2005/8/layout/vProcess5"/>
    <dgm:cxn modelId="{74A7E863-D41D-4E19-AAE2-D028CCC95D5A}" type="presOf" srcId="{770C0B56-2F3A-44D5-B0E6-D823E183BB4B}" destId="{34CE534E-DF83-4867-8EF0-E8F5FF396A12}" srcOrd="0" destOrd="0" presId="urn:microsoft.com/office/officeart/2005/8/layout/vProcess5"/>
    <dgm:cxn modelId="{CD576959-C2A5-4729-AC02-4D7F0F3FE08E}" srcId="{B58E53E2-8789-46DD-8A48-ED9D50E5976D}" destId="{770C0B56-2F3A-44D5-B0E6-D823E183BB4B}" srcOrd="0" destOrd="0" parTransId="{01BA4EE4-B0CC-41AA-851E-12EA7D5364E5}" sibTransId="{D5C89462-A8CE-46A8-8369-611E23582793}"/>
    <dgm:cxn modelId="{4FA29F7C-3B75-4CD4-80CD-6B0408512065}" type="presOf" srcId="{C378DB9D-42C6-43A8-B4A2-48B7141450EE}" destId="{A23A38B3-BD3C-4525-BD62-A34AC4CE0FA2}" srcOrd="0" destOrd="0" presId="urn:microsoft.com/office/officeart/2005/8/layout/vProcess5"/>
    <dgm:cxn modelId="{E69ACD80-C2D7-4227-A7F4-DF876E7C7B13}" type="presOf" srcId="{EA6F636C-B71F-4168-AF47-88B8E5975C7B}" destId="{AC1F626D-2AE2-46A0-8890-EE9A782CD018}" srcOrd="0" destOrd="0" presId="urn:microsoft.com/office/officeart/2005/8/layout/vProcess5"/>
    <dgm:cxn modelId="{54EC6A93-96B8-49FF-820B-9306052E65C8}" srcId="{B58E53E2-8789-46DD-8A48-ED9D50E5976D}" destId="{DF637C73-CDE4-420E-9630-4B4E218E6127}" srcOrd="2" destOrd="0" parTransId="{47CFF0F4-CFC8-4266-BA8C-11ACCE79E598}" sibTransId="{C378DB9D-42C6-43A8-B4A2-48B7141450EE}"/>
    <dgm:cxn modelId="{A5CB5698-7761-4405-BF9F-C3B8DB3FED85}" type="presOf" srcId="{F3C13574-EFE0-439F-AE67-503D55B9F647}" destId="{3E8AA60D-AEA3-4B55-AAED-231CFEC44B8B}" srcOrd="1" destOrd="0" presId="urn:microsoft.com/office/officeart/2005/8/layout/vProcess5"/>
    <dgm:cxn modelId="{19E1F798-4C1E-409D-B4D9-309B6D6DE3AC}" type="presOf" srcId="{770C0B56-2F3A-44D5-B0E6-D823E183BB4B}" destId="{C0556FA3-560D-4406-83A3-3C85F87D8B2A}" srcOrd="1" destOrd="0" presId="urn:microsoft.com/office/officeart/2005/8/layout/vProcess5"/>
    <dgm:cxn modelId="{392799A2-E7DA-47C9-91EB-E0D8BC7DFB6B}" type="presOf" srcId="{B58E53E2-8789-46DD-8A48-ED9D50E5976D}" destId="{A3E3585E-A81D-4B5B-A714-DAD8C2244AE8}" srcOrd="0" destOrd="0" presId="urn:microsoft.com/office/officeart/2005/8/layout/vProcess5"/>
    <dgm:cxn modelId="{46EA39A9-1835-4A5C-870D-194E9361BA78}" type="presOf" srcId="{DF637C73-CDE4-420E-9630-4B4E218E6127}" destId="{2EAE1763-F8AB-49A8-ABE7-39FE7F86B8EE}" srcOrd="1" destOrd="0" presId="urn:microsoft.com/office/officeart/2005/8/layout/vProcess5"/>
    <dgm:cxn modelId="{B834DDC6-5D5E-4A25-8AA9-3569ECD21F29}" srcId="{B58E53E2-8789-46DD-8A48-ED9D50E5976D}" destId="{2F9C10A2-3398-4273-A806-B51EF30FD247}" srcOrd="4" destOrd="0" parTransId="{81F3BDC3-B7BB-4ACB-812C-A13F4A6B7987}" sibTransId="{5C4FCAAB-809B-44C0-962E-C3D753A0D836}"/>
    <dgm:cxn modelId="{411782CE-0731-4424-9747-ACE9C6F7A42F}" type="presOf" srcId="{2F9C10A2-3398-4273-A806-B51EF30FD247}" destId="{E809D0B6-A2CE-4AC6-8EF2-0B8EB12CF1D0}" srcOrd="1" destOrd="0" presId="urn:microsoft.com/office/officeart/2005/8/layout/vProcess5"/>
    <dgm:cxn modelId="{E4E6E6D1-3AEB-4095-AD6E-717C9C59FC95}" type="presOf" srcId="{79ACB86D-F174-41CF-AB0E-E9A4FD7ADB02}" destId="{1EBD3A33-F75C-4F55-9DF5-9C4FF163E2FD}" srcOrd="1" destOrd="0" presId="urn:microsoft.com/office/officeart/2005/8/layout/vProcess5"/>
    <dgm:cxn modelId="{60E995DA-907A-4B01-B015-AD35E5F3D52F}" type="presOf" srcId="{79ACB86D-F174-41CF-AB0E-E9A4FD7ADB02}" destId="{191C46DD-D87F-4843-9893-84A74EE97E32}" srcOrd="0" destOrd="0" presId="urn:microsoft.com/office/officeart/2005/8/layout/vProcess5"/>
    <dgm:cxn modelId="{19ECD0F2-BC8E-4D82-8C8B-2D88F0544138}" srcId="{B58E53E2-8789-46DD-8A48-ED9D50E5976D}" destId="{F3C13574-EFE0-439F-AE67-503D55B9F647}" srcOrd="1" destOrd="0" parTransId="{8EC1094D-9BFB-4395-B488-6EB08FC05B73}" sibTransId="{EA6F636C-B71F-4168-AF47-88B8E5975C7B}"/>
    <dgm:cxn modelId="{A48A63F7-3E8A-4694-A73F-50A0C829B4E7}" srcId="{B58E53E2-8789-46DD-8A48-ED9D50E5976D}" destId="{5723FC30-7D8F-480B-B077-435129DE06B5}" srcOrd="5" destOrd="0" parTransId="{6B225CA5-D0BD-4AED-894A-E6C749178AAC}" sibTransId="{D6FC237F-3931-495E-8824-609790C6F20A}"/>
    <dgm:cxn modelId="{ED7728F9-24AE-4EB4-80C5-5488114DE381}" type="presOf" srcId="{2F9C10A2-3398-4273-A806-B51EF30FD247}" destId="{3F00D88B-1EA2-4ACC-B45C-8EA3A0F2D6E9}" srcOrd="0" destOrd="0" presId="urn:microsoft.com/office/officeart/2005/8/layout/vProcess5"/>
    <dgm:cxn modelId="{DBA417FB-33D6-4D15-98FC-CD10788EF874}" srcId="{B58E53E2-8789-46DD-8A48-ED9D50E5976D}" destId="{79ACB86D-F174-41CF-AB0E-E9A4FD7ADB02}" srcOrd="3" destOrd="0" parTransId="{D30B6CF7-34BD-4500-A61A-F25463D1C514}" sibTransId="{BC5F827E-AE40-4676-8717-5CB9FBB4D8BD}"/>
    <dgm:cxn modelId="{FFEA2CC0-18ED-482F-8850-0290DF4B525C}" type="presParOf" srcId="{A3E3585E-A81D-4B5B-A714-DAD8C2244AE8}" destId="{3536B1D5-D58F-4A2C-B0EE-65DD9409309F}" srcOrd="0" destOrd="0" presId="urn:microsoft.com/office/officeart/2005/8/layout/vProcess5"/>
    <dgm:cxn modelId="{3078A147-A467-4425-BB5D-29F9066D1937}" type="presParOf" srcId="{A3E3585E-A81D-4B5B-A714-DAD8C2244AE8}" destId="{34CE534E-DF83-4867-8EF0-E8F5FF396A12}" srcOrd="1" destOrd="0" presId="urn:microsoft.com/office/officeart/2005/8/layout/vProcess5"/>
    <dgm:cxn modelId="{52648CDE-F40F-41C7-A749-71D7AD1542A1}" type="presParOf" srcId="{A3E3585E-A81D-4B5B-A714-DAD8C2244AE8}" destId="{A6EC7D2C-1775-461E-8F95-11BAD6EF5D42}" srcOrd="2" destOrd="0" presId="urn:microsoft.com/office/officeart/2005/8/layout/vProcess5"/>
    <dgm:cxn modelId="{3521CFAB-D97B-466A-B61D-C97B43E4FCD3}" type="presParOf" srcId="{A3E3585E-A81D-4B5B-A714-DAD8C2244AE8}" destId="{CDC16960-036E-4412-97ED-CB78B72B969D}" srcOrd="3" destOrd="0" presId="urn:microsoft.com/office/officeart/2005/8/layout/vProcess5"/>
    <dgm:cxn modelId="{D3CE400C-5B58-4AA6-804A-A00EC7E0188D}" type="presParOf" srcId="{A3E3585E-A81D-4B5B-A714-DAD8C2244AE8}" destId="{191C46DD-D87F-4843-9893-84A74EE97E32}" srcOrd="4" destOrd="0" presId="urn:microsoft.com/office/officeart/2005/8/layout/vProcess5"/>
    <dgm:cxn modelId="{943E5953-6890-44B9-A9AA-09C884FE1EBA}" type="presParOf" srcId="{A3E3585E-A81D-4B5B-A714-DAD8C2244AE8}" destId="{3F00D88B-1EA2-4ACC-B45C-8EA3A0F2D6E9}" srcOrd="5" destOrd="0" presId="urn:microsoft.com/office/officeart/2005/8/layout/vProcess5"/>
    <dgm:cxn modelId="{82C8B867-650B-416D-A26E-D2E8D22C5BC2}" type="presParOf" srcId="{A3E3585E-A81D-4B5B-A714-DAD8C2244AE8}" destId="{A16E0C71-E094-4DE0-80E1-194A984479AB}" srcOrd="6" destOrd="0" presId="urn:microsoft.com/office/officeart/2005/8/layout/vProcess5"/>
    <dgm:cxn modelId="{94BC5631-22B4-4CCC-9A47-C143E1C120E1}" type="presParOf" srcId="{A3E3585E-A81D-4B5B-A714-DAD8C2244AE8}" destId="{AC1F626D-2AE2-46A0-8890-EE9A782CD018}" srcOrd="7" destOrd="0" presId="urn:microsoft.com/office/officeart/2005/8/layout/vProcess5"/>
    <dgm:cxn modelId="{6BB446C9-1749-4C60-B8BC-EACB539FD3E6}" type="presParOf" srcId="{A3E3585E-A81D-4B5B-A714-DAD8C2244AE8}" destId="{A23A38B3-BD3C-4525-BD62-A34AC4CE0FA2}" srcOrd="8" destOrd="0" presId="urn:microsoft.com/office/officeart/2005/8/layout/vProcess5"/>
    <dgm:cxn modelId="{FAB17F0A-A491-43D5-915D-663AD29799CB}" type="presParOf" srcId="{A3E3585E-A81D-4B5B-A714-DAD8C2244AE8}" destId="{2588BF8E-D924-4A0C-80C6-B3E31804564D}" srcOrd="9" destOrd="0" presId="urn:microsoft.com/office/officeart/2005/8/layout/vProcess5"/>
    <dgm:cxn modelId="{961E94AF-3CDD-4FC1-9D43-9BFABE81E336}" type="presParOf" srcId="{A3E3585E-A81D-4B5B-A714-DAD8C2244AE8}" destId="{C0556FA3-560D-4406-83A3-3C85F87D8B2A}" srcOrd="10" destOrd="0" presId="urn:microsoft.com/office/officeart/2005/8/layout/vProcess5"/>
    <dgm:cxn modelId="{65418EBC-CD84-4196-B399-3780AE82681E}" type="presParOf" srcId="{A3E3585E-A81D-4B5B-A714-DAD8C2244AE8}" destId="{3E8AA60D-AEA3-4B55-AAED-231CFEC44B8B}" srcOrd="11" destOrd="0" presId="urn:microsoft.com/office/officeart/2005/8/layout/vProcess5"/>
    <dgm:cxn modelId="{99873BA2-729D-4925-A398-01FDA2CFAA86}" type="presParOf" srcId="{A3E3585E-A81D-4B5B-A714-DAD8C2244AE8}" destId="{2EAE1763-F8AB-49A8-ABE7-39FE7F86B8EE}" srcOrd="12" destOrd="0" presId="urn:microsoft.com/office/officeart/2005/8/layout/vProcess5"/>
    <dgm:cxn modelId="{82C9DF86-0432-49CE-ADB8-DF2269BB21FB}" type="presParOf" srcId="{A3E3585E-A81D-4B5B-A714-DAD8C2244AE8}" destId="{1EBD3A33-F75C-4F55-9DF5-9C4FF163E2FD}" srcOrd="13" destOrd="0" presId="urn:microsoft.com/office/officeart/2005/8/layout/vProcess5"/>
    <dgm:cxn modelId="{F707E2F4-CA98-4723-A31E-AD1829186FE1}" type="presParOf" srcId="{A3E3585E-A81D-4B5B-A714-DAD8C2244AE8}" destId="{E809D0B6-A2CE-4AC6-8EF2-0B8EB12CF1D0}"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58E53E2-8789-46DD-8A48-ED9D50E5976D}"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F3C13574-EFE0-439F-AE67-503D55B9F647}">
      <dgm:prSet custT="1"/>
      <dgm:spPr>
        <a:solidFill>
          <a:srgbClr val="FFFF00"/>
        </a:solidFill>
      </dgm:spPr>
      <dgm:t>
        <a:bodyPr/>
        <a:lstStyle/>
        <a:p>
          <a:pPr algn="ctr"/>
          <a:r>
            <a:rPr lang="en-US" sz="2000" b="1" u="sng" dirty="0">
              <a:solidFill>
                <a:schemeClr val="tx1"/>
              </a:solidFill>
            </a:rPr>
            <a:t>Award Process &amp; Project Initiation</a:t>
          </a:r>
          <a:endParaRPr lang="en-US" sz="2000" b="1" dirty="0">
            <a:solidFill>
              <a:schemeClr val="tx1"/>
            </a:solidFill>
          </a:endParaRPr>
        </a:p>
      </dgm:t>
    </dgm:pt>
    <dgm:pt modelId="{8EC1094D-9BFB-4395-B488-6EB08FC05B73}" type="parTrans" cxnId="{19ECD0F2-BC8E-4D82-8C8B-2D88F0544138}">
      <dgm:prSet/>
      <dgm:spPr/>
      <dgm:t>
        <a:bodyPr/>
        <a:lstStyle/>
        <a:p>
          <a:endParaRPr lang="en-US"/>
        </a:p>
      </dgm:t>
    </dgm:pt>
    <dgm:pt modelId="{EA6F636C-B71F-4168-AF47-88B8E5975C7B}" type="sibTrans" cxnId="{19ECD0F2-BC8E-4D82-8C8B-2D88F0544138}">
      <dgm:prSet/>
      <dgm:spPr/>
      <dgm:t>
        <a:bodyPr/>
        <a:lstStyle/>
        <a:p>
          <a:endParaRPr lang="en-US"/>
        </a:p>
      </dgm:t>
    </dgm:pt>
    <dgm:pt modelId="{DF637C73-CDE4-420E-9630-4B4E218E6127}">
      <dgm:prSet/>
      <dgm:spPr/>
      <dgm:t>
        <a:bodyPr/>
        <a:lstStyle/>
        <a:p>
          <a:r>
            <a:rPr lang="en-US" b="1" u="sng" dirty="0"/>
            <a:t>Pre-Notice to Proceed</a:t>
          </a:r>
          <a:r>
            <a:rPr lang="en-US" dirty="0"/>
            <a:t>: Partial Notice to Proceed for LDD and NEPA (Environmental Review)  Full Notice to Proceed</a:t>
          </a:r>
        </a:p>
      </dgm:t>
    </dgm:pt>
    <dgm:pt modelId="{47CFF0F4-CFC8-4266-BA8C-11ACCE79E598}" type="parTrans" cxnId="{54EC6A93-96B8-49FF-820B-9306052E65C8}">
      <dgm:prSet/>
      <dgm:spPr/>
      <dgm:t>
        <a:bodyPr/>
        <a:lstStyle/>
        <a:p>
          <a:endParaRPr lang="en-US"/>
        </a:p>
      </dgm:t>
    </dgm:pt>
    <dgm:pt modelId="{C378DB9D-42C6-43A8-B4A2-48B7141450EE}" type="sibTrans" cxnId="{54EC6A93-96B8-49FF-820B-9306052E65C8}">
      <dgm:prSet/>
      <dgm:spPr/>
      <dgm:t>
        <a:bodyPr/>
        <a:lstStyle/>
        <a:p>
          <a:endParaRPr lang="en-US"/>
        </a:p>
      </dgm:t>
    </dgm:pt>
    <dgm:pt modelId="{79ACB86D-F174-41CF-AB0E-E9A4FD7ADB02}">
      <dgm:prSet/>
      <dgm:spPr/>
      <dgm:t>
        <a:bodyPr/>
        <a:lstStyle/>
        <a:p>
          <a:r>
            <a:rPr lang="en-US" b="1" u="sng" dirty="0"/>
            <a:t>Project Implementation</a:t>
          </a:r>
          <a:r>
            <a:rPr lang="en-US" dirty="0"/>
            <a:t>: Quarterly Progress Reports, Reimbursements, Annual reporting</a:t>
          </a:r>
        </a:p>
      </dgm:t>
    </dgm:pt>
    <dgm:pt modelId="{D30B6CF7-34BD-4500-A61A-F25463D1C514}" type="parTrans" cxnId="{DBA417FB-33D6-4D15-98FC-CD10788EF874}">
      <dgm:prSet/>
      <dgm:spPr/>
      <dgm:t>
        <a:bodyPr/>
        <a:lstStyle/>
        <a:p>
          <a:endParaRPr lang="en-US"/>
        </a:p>
      </dgm:t>
    </dgm:pt>
    <dgm:pt modelId="{BC5F827E-AE40-4676-8717-5CB9FBB4D8BD}" type="sibTrans" cxnId="{DBA417FB-33D6-4D15-98FC-CD10788EF874}">
      <dgm:prSet/>
      <dgm:spPr/>
      <dgm:t>
        <a:bodyPr/>
        <a:lstStyle/>
        <a:p>
          <a:endParaRPr lang="en-US"/>
        </a:p>
      </dgm:t>
    </dgm:pt>
    <dgm:pt modelId="{2F9C10A2-3398-4273-A806-B51EF30FD247}">
      <dgm:prSet/>
      <dgm:spPr/>
      <dgm:t>
        <a:bodyPr/>
        <a:lstStyle/>
        <a:p>
          <a:r>
            <a:rPr lang="en-US" b="1" u="sng" dirty="0"/>
            <a:t>Project Closeout</a:t>
          </a:r>
          <a:r>
            <a:rPr lang="en-US" dirty="0"/>
            <a:t>: Documentation, 3-year post award reporting</a:t>
          </a:r>
        </a:p>
      </dgm:t>
    </dgm:pt>
    <dgm:pt modelId="{81F3BDC3-B7BB-4ACB-812C-A13F4A6B7987}" type="parTrans" cxnId="{B834DDC6-5D5E-4A25-8AA9-3569ECD21F29}">
      <dgm:prSet/>
      <dgm:spPr/>
      <dgm:t>
        <a:bodyPr/>
        <a:lstStyle/>
        <a:p>
          <a:endParaRPr lang="en-US"/>
        </a:p>
      </dgm:t>
    </dgm:pt>
    <dgm:pt modelId="{5C4FCAAB-809B-44C0-962E-C3D753A0D836}" type="sibTrans" cxnId="{B834DDC6-5D5E-4A25-8AA9-3569ECD21F29}">
      <dgm:prSet/>
      <dgm:spPr/>
      <dgm:t>
        <a:bodyPr/>
        <a:lstStyle/>
        <a:p>
          <a:endParaRPr lang="en-US"/>
        </a:p>
      </dgm:t>
    </dgm:pt>
    <dgm:pt modelId="{770C0B56-2F3A-44D5-B0E6-D823E183BB4B}">
      <dgm:prSet/>
      <dgm:spPr>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dgm:spPr>
      <dgm:t>
        <a:bodyPr/>
        <a:lstStyle/>
        <a:p>
          <a:r>
            <a:rPr lang="en-US" b="1" u="sng" dirty="0"/>
            <a:t>Pre-Award</a:t>
          </a:r>
          <a:r>
            <a:rPr lang="en-US" dirty="0"/>
            <a:t>: Program Announcements, Preapplication Phase, Application Phase, Project Selection </a:t>
          </a:r>
        </a:p>
      </dgm:t>
    </dgm:pt>
    <dgm:pt modelId="{01BA4EE4-B0CC-41AA-851E-12EA7D5364E5}" type="parTrans" cxnId="{CD576959-C2A5-4729-AC02-4D7F0F3FE08E}">
      <dgm:prSet/>
      <dgm:spPr/>
      <dgm:t>
        <a:bodyPr/>
        <a:lstStyle/>
        <a:p>
          <a:endParaRPr lang="en-US"/>
        </a:p>
      </dgm:t>
    </dgm:pt>
    <dgm:pt modelId="{D5C89462-A8CE-46A8-8369-611E23582793}" type="sibTrans" cxnId="{CD576959-C2A5-4729-AC02-4D7F0F3FE08E}">
      <dgm:prSet/>
      <dgm:spPr/>
      <dgm:t>
        <a:bodyPr/>
        <a:lstStyle/>
        <a:p>
          <a:endParaRPr lang="en-US"/>
        </a:p>
      </dgm:t>
    </dgm:pt>
    <dgm:pt modelId="{A3E3585E-A81D-4B5B-A714-DAD8C2244AE8}" type="pres">
      <dgm:prSet presAssocID="{B58E53E2-8789-46DD-8A48-ED9D50E5976D}" presName="outerComposite" presStyleCnt="0">
        <dgm:presLayoutVars>
          <dgm:chMax val="5"/>
          <dgm:dir/>
          <dgm:resizeHandles val="exact"/>
        </dgm:presLayoutVars>
      </dgm:prSet>
      <dgm:spPr/>
    </dgm:pt>
    <dgm:pt modelId="{3536B1D5-D58F-4A2C-B0EE-65DD9409309F}" type="pres">
      <dgm:prSet presAssocID="{B58E53E2-8789-46DD-8A48-ED9D50E5976D}" presName="dummyMaxCanvas" presStyleCnt="0">
        <dgm:presLayoutVars/>
      </dgm:prSet>
      <dgm:spPr/>
    </dgm:pt>
    <dgm:pt modelId="{34CE534E-DF83-4867-8EF0-E8F5FF396A12}" type="pres">
      <dgm:prSet presAssocID="{B58E53E2-8789-46DD-8A48-ED9D50E5976D}" presName="FiveNodes_1" presStyleLbl="node1" presStyleIdx="0" presStyleCnt="5">
        <dgm:presLayoutVars>
          <dgm:bulletEnabled val="1"/>
        </dgm:presLayoutVars>
      </dgm:prSet>
      <dgm:spPr/>
    </dgm:pt>
    <dgm:pt modelId="{A6EC7D2C-1775-461E-8F95-11BAD6EF5D42}" type="pres">
      <dgm:prSet presAssocID="{B58E53E2-8789-46DD-8A48-ED9D50E5976D}" presName="FiveNodes_2" presStyleLbl="node1" presStyleIdx="1" presStyleCnt="5" custScaleX="101176" custScaleY="103584">
        <dgm:presLayoutVars>
          <dgm:bulletEnabled val="1"/>
        </dgm:presLayoutVars>
      </dgm:prSet>
      <dgm:spPr/>
    </dgm:pt>
    <dgm:pt modelId="{CDC16960-036E-4412-97ED-CB78B72B969D}" type="pres">
      <dgm:prSet presAssocID="{B58E53E2-8789-46DD-8A48-ED9D50E5976D}" presName="FiveNodes_3" presStyleLbl="node1" presStyleIdx="2" presStyleCnt="5">
        <dgm:presLayoutVars>
          <dgm:bulletEnabled val="1"/>
        </dgm:presLayoutVars>
      </dgm:prSet>
      <dgm:spPr/>
    </dgm:pt>
    <dgm:pt modelId="{191C46DD-D87F-4843-9893-84A74EE97E32}" type="pres">
      <dgm:prSet presAssocID="{B58E53E2-8789-46DD-8A48-ED9D50E5976D}" presName="FiveNodes_4" presStyleLbl="node1" presStyleIdx="3" presStyleCnt="5">
        <dgm:presLayoutVars>
          <dgm:bulletEnabled val="1"/>
        </dgm:presLayoutVars>
      </dgm:prSet>
      <dgm:spPr/>
    </dgm:pt>
    <dgm:pt modelId="{3F00D88B-1EA2-4ACC-B45C-8EA3A0F2D6E9}" type="pres">
      <dgm:prSet presAssocID="{B58E53E2-8789-46DD-8A48-ED9D50E5976D}" presName="FiveNodes_5" presStyleLbl="node1" presStyleIdx="4" presStyleCnt="5">
        <dgm:presLayoutVars>
          <dgm:bulletEnabled val="1"/>
        </dgm:presLayoutVars>
      </dgm:prSet>
      <dgm:spPr/>
    </dgm:pt>
    <dgm:pt modelId="{A16E0C71-E094-4DE0-80E1-194A984479AB}" type="pres">
      <dgm:prSet presAssocID="{B58E53E2-8789-46DD-8A48-ED9D50E5976D}" presName="FiveConn_1-2" presStyleLbl="fgAccFollowNode1" presStyleIdx="0" presStyleCnt="4" custLinFactNeighborX="8272" custLinFactNeighborY="2757">
        <dgm:presLayoutVars>
          <dgm:bulletEnabled val="1"/>
        </dgm:presLayoutVars>
      </dgm:prSet>
      <dgm:spPr/>
    </dgm:pt>
    <dgm:pt modelId="{AC1F626D-2AE2-46A0-8890-EE9A782CD018}" type="pres">
      <dgm:prSet presAssocID="{B58E53E2-8789-46DD-8A48-ED9D50E5976D}" presName="FiveConn_2-3" presStyleLbl="fgAccFollowNode1" presStyleIdx="1" presStyleCnt="4" custLinFactNeighborX="-13785" custLinFactNeighborY="-16777">
        <dgm:presLayoutVars>
          <dgm:bulletEnabled val="1"/>
        </dgm:presLayoutVars>
      </dgm:prSet>
      <dgm:spPr/>
    </dgm:pt>
    <dgm:pt modelId="{A23A38B3-BD3C-4525-BD62-A34AC4CE0FA2}" type="pres">
      <dgm:prSet presAssocID="{B58E53E2-8789-46DD-8A48-ED9D50E5976D}" presName="FiveConn_3-4" presStyleLbl="fgAccFollowNode1" presStyleIdx="2" presStyleCnt="4">
        <dgm:presLayoutVars>
          <dgm:bulletEnabled val="1"/>
        </dgm:presLayoutVars>
      </dgm:prSet>
      <dgm:spPr/>
    </dgm:pt>
    <dgm:pt modelId="{2588BF8E-D924-4A0C-80C6-B3E31804564D}" type="pres">
      <dgm:prSet presAssocID="{B58E53E2-8789-46DD-8A48-ED9D50E5976D}" presName="FiveConn_4-5" presStyleLbl="fgAccFollowNode1" presStyleIdx="3" presStyleCnt="4">
        <dgm:presLayoutVars>
          <dgm:bulletEnabled val="1"/>
        </dgm:presLayoutVars>
      </dgm:prSet>
      <dgm:spPr/>
    </dgm:pt>
    <dgm:pt modelId="{C0556FA3-560D-4406-83A3-3C85F87D8B2A}" type="pres">
      <dgm:prSet presAssocID="{B58E53E2-8789-46DD-8A48-ED9D50E5976D}" presName="FiveNodes_1_text" presStyleLbl="node1" presStyleIdx="4" presStyleCnt="5">
        <dgm:presLayoutVars>
          <dgm:bulletEnabled val="1"/>
        </dgm:presLayoutVars>
      </dgm:prSet>
      <dgm:spPr/>
    </dgm:pt>
    <dgm:pt modelId="{3E8AA60D-AEA3-4B55-AAED-231CFEC44B8B}" type="pres">
      <dgm:prSet presAssocID="{B58E53E2-8789-46DD-8A48-ED9D50E5976D}" presName="FiveNodes_2_text" presStyleLbl="node1" presStyleIdx="4" presStyleCnt="5">
        <dgm:presLayoutVars>
          <dgm:bulletEnabled val="1"/>
        </dgm:presLayoutVars>
      </dgm:prSet>
      <dgm:spPr/>
    </dgm:pt>
    <dgm:pt modelId="{2EAE1763-F8AB-49A8-ABE7-39FE7F86B8EE}" type="pres">
      <dgm:prSet presAssocID="{B58E53E2-8789-46DD-8A48-ED9D50E5976D}" presName="FiveNodes_3_text" presStyleLbl="node1" presStyleIdx="4" presStyleCnt="5">
        <dgm:presLayoutVars>
          <dgm:bulletEnabled val="1"/>
        </dgm:presLayoutVars>
      </dgm:prSet>
      <dgm:spPr/>
    </dgm:pt>
    <dgm:pt modelId="{1EBD3A33-F75C-4F55-9DF5-9C4FF163E2FD}" type="pres">
      <dgm:prSet presAssocID="{B58E53E2-8789-46DD-8A48-ED9D50E5976D}" presName="FiveNodes_4_text" presStyleLbl="node1" presStyleIdx="4" presStyleCnt="5">
        <dgm:presLayoutVars>
          <dgm:bulletEnabled val="1"/>
        </dgm:presLayoutVars>
      </dgm:prSet>
      <dgm:spPr/>
    </dgm:pt>
    <dgm:pt modelId="{E809D0B6-A2CE-4AC6-8EF2-0B8EB12CF1D0}" type="pres">
      <dgm:prSet presAssocID="{B58E53E2-8789-46DD-8A48-ED9D50E5976D}" presName="FiveNodes_5_text" presStyleLbl="node1" presStyleIdx="4" presStyleCnt="5">
        <dgm:presLayoutVars>
          <dgm:bulletEnabled val="1"/>
        </dgm:presLayoutVars>
      </dgm:prSet>
      <dgm:spPr/>
    </dgm:pt>
  </dgm:ptLst>
  <dgm:cxnLst>
    <dgm:cxn modelId="{C9F5EA0B-872B-4FF7-8D22-10474EAF66DA}" type="presOf" srcId="{D5C89462-A8CE-46A8-8369-611E23582793}" destId="{A16E0C71-E094-4DE0-80E1-194A984479AB}" srcOrd="0" destOrd="0" presId="urn:microsoft.com/office/officeart/2005/8/layout/vProcess5"/>
    <dgm:cxn modelId="{9BD03F0C-102B-446E-AE39-40A6AE900F0B}" type="presOf" srcId="{F3C13574-EFE0-439F-AE67-503D55B9F647}" destId="{A6EC7D2C-1775-461E-8F95-11BAD6EF5D42}" srcOrd="0" destOrd="0" presId="urn:microsoft.com/office/officeart/2005/8/layout/vProcess5"/>
    <dgm:cxn modelId="{0DD17926-1F9D-4A6B-83AA-BC5F9A2CAF6E}" type="presOf" srcId="{DF637C73-CDE4-420E-9630-4B4E218E6127}" destId="{CDC16960-036E-4412-97ED-CB78B72B969D}" srcOrd="0" destOrd="0" presId="urn:microsoft.com/office/officeart/2005/8/layout/vProcess5"/>
    <dgm:cxn modelId="{56AB5E30-9470-4C84-AD93-2D26FAEC8784}" type="presOf" srcId="{BC5F827E-AE40-4676-8717-5CB9FBB4D8BD}" destId="{2588BF8E-D924-4A0C-80C6-B3E31804564D}" srcOrd="0" destOrd="0" presId="urn:microsoft.com/office/officeart/2005/8/layout/vProcess5"/>
    <dgm:cxn modelId="{74A7E863-D41D-4E19-AAE2-D028CCC95D5A}" type="presOf" srcId="{770C0B56-2F3A-44D5-B0E6-D823E183BB4B}" destId="{34CE534E-DF83-4867-8EF0-E8F5FF396A12}" srcOrd="0" destOrd="0" presId="urn:microsoft.com/office/officeart/2005/8/layout/vProcess5"/>
    <dgm:cxn modelId="{CD576959-C2A5-4729-AC02-4D7F0F3FE08E}" srcId="{B58E53E2-8789-46DD-8A48-ED9D50E5976D}" destId="{770C0B56-2F3A-44D5-B0E6-D823E183BB4B}" srcOrd="0" destOrd="0" parTransId="{01BA4EE4-B0CC-41AA-851E-12EA7D5364E5}" sibTransId="{D5C89462-A8CE-46A8-8369-611E23582793}"/>
    <dgm:cxn modelId="{4FA29F7C-3B75-4CD4-80CD-6B0408512065}" type="presOf" srcId="{C378DB9D-42C6-43A8-B4A2-48B7141450EE}" destId="{A23A38B3-BD3C-4525-BD62-A34AC4CE0FA2}" srcOrd="0" destOrd="0" presId="urn:microsoft.com/office/officeart/2005/8/layout/vProcess5"/>
    <dgm:cxn modelId="{E69ACD80-C2D7-4227-A7F4-DF876E7C7B13}" type="presOf" srcId="{EA6F636C-B71F-4168-AF47-88B8E5975C7B}" destId="{AC1F626D-2AE2-46A0-8890-EE9A782CD018}" srcOrd="0" destOrd="0" presId="urn:microsoft.com/office/officeart/2005/8/layout/vProcess5"/>
    <dgm:cxn modelId="{54EC6A93-96B8-49FF-820B-9306052E65C8}" srcId="{B58E53E2-8789-46DD-8A48-ED9D50E5976D}" destId="{DF637C73-CDE4-420E-9630-4B4E218E6127}" srcOrd="2" destOrd="0" parTransId="{47CFF0F4-CFC8-4266-BA8C-11ACCE79E598}" sibTransId="{C378DB9D-42C6-43A8-B4A2-48B7141450EE}"/>
    <dgm:cxn modelId="{A5CB5698-7761-4405-BF9F-C3B8DB3FED85}" type="presOf" srcId="{F3C13574-EFE0-439F-AE67-503D55B9F647}" destId="{3E8AA60D-AEA3-4B55-AAED-231CFEC44B8B}" srcOrd="1" destOrd="0" presId="urn:microsoft.com/office/officeart/2005/8/layout/vProcess5"/>
    <dgm:cxn modelId="{19E1F798-4C1E-409D-B4D9-309B6D6DE3AC}" type="presOf" srcId="{770C0B56-2F3A-44D5-B0E6-D823E183BB4B}" destId="{C0556FA3-560D-4406-83A3-3C85F87D8B2A}" srcOrd="1" destOrd="0" presId="urn:microsoft.com/office/officeart/2005/8/layout/vProcess5"/>
    <dgm:cxn modelId="{392799A2-E7DA-47C9-91EB-E0D8BC7DFB6B}" type="presOf" srcId="{B58E53E2-8789-46DD-8A48-ED9D50E5976D}" destId="{A3E3585E-A81D-4B5B-A714-DAD8C2244AE8}" srcOrd="0" destOrd="0" presId="urn:microsoft.com/office/officeart/2005/8/layout/vProcess5"/>
    <dgm:cxn modelId="{46EA39A9-1835-4A5C-870D-194E9361BA78}" type="presOf" srcId="{DF637C73-CDE4-420E-9630-4B4E218E6127}" destId="{2EAE1763-F8AB-49A8-ABE7-39FE7F86B8EE}" srcOrd="1" destOrd="0" presId="urn:microsoft.com/office/officeart/2005/8/layout/vProcess5"/>
    <dgm:cxn modelId="{B834DDC6-5D5E-4A25-8AA9-3569ECD21F29}" srcId="{B58E53E2-8789-46DD-8A48-ED9D50E5976D}" destId="{2F9C10A2-3398-4273-A806-B51EF30FD247}" srcOrd="4" destOrd="0" parTransId="{81F3BDC3-B7BB-4ACB-812C-A13F4A6B7987}" sibTransId="{5C4FCAAB-809B-44C0-962E-C3D753A0D836}"/>
    <dgm:cxn modelId="{411782CE-0731-4424-9747-ACE9C6F7A42F}" type="presOf" srcId="{2F9C10A2-3398-4273-A806-B51EF30FD247}" destId="{E809D0B6-A2CE-4AC6-8EF2-0B8EB12CF1D0}" srcOrd="1" destOrd="0" presId="urn:microsoft.com/office/officeart/2005/8/layout/vProcess5"/>
    <dgm:cxn modelId="{E4E6E6D1-3AEB-4095-AD6E-717C9C59FC95}" type="presOf" srcId="{79ACB86D-F174-41CF-AB0E-E9A4FD7ADB02}" destId="{1EBD3A33-F75C-4F55-9DF5-9C4FF163E2FD}" srcOrd="1" destOrd="0" presId="urn:microsoft.com/office/officeart/2005/8/layout/vProcess5"/>
    <dgm:cxn modelId="{60E995DA-907A-4B01-B015-AD35E5F3D52F}" type="presOf" srcId="{79ACB86D-F174-41CF-AB0E-E9A4FD7ADB02}" destId="{191C46DD-D87F-4843-9893-84A74EE97E32}" srcOrd="0" destOrd="0" presId="urn:microsoft.com/office/officeart/2005/8/layout/vProcess5"/>
    <dgm:cxn modelId="{19ECD0F2-BC8E-4D82-8C8B-2D88F0544138}" srcId="{B58E53E2-8789-46DD-8A48-ED9D50E5976D}" destId="{F3C13574-EFE0-439F-AE67-503D55B9F647}" srcOrd="1" destOrd="0" parTransId="{8EC1094D-9BFB-4395-B488-6EB08FC05B73}" sibTransId="{EA6F636C-B71F-4168-AF47-88B8E5975C7B}"/>
    <dgm:cxn modelId="{ED7728F9-24AE-4EB4-80C5-5488114DE381}" type="presOf" srcId="{2F9C10A2-3398-4273-A806-B51EF30FD247}" destId="{3F00D88B-1EA2-4ACC-B45C-8EA3A0F2D6E9}" srcOrd="0" destOrd="0" presId="urn:microsoft.com/office/officeart/2005/8/layout/vProcess5"/>
    <dgm:cxn modelId="{DBA417FB-33D6-4D15-98FC-CD10788EF874}" srcId="{B58E53E2-8789-46DD-8A48-ED9D50E5976D}" destId="{79ACB86D-F174-41CF-AB0E-E9A4FD7ADB02}" srcOrd="3" destOrd="0" parTransId="{D30B6CF7-34BD-4500-A61A-F25463D1C514}" sibTransId="{BC5F827E-AE40-4676-8717-5CB9FBB4D8BD}"/>
    <dgm:cxn modelId="{FFEA2CC0-18ED-482F-8850-0290DF4B525C}" type="presParOf" srcId="{A3E3585E-A81D-4B5B-A714-DAD8C2244AE8}" destId="{3536B1D5-D58F-4A2C-B0EE-65DD9409309F}" srcOrd="0" destOrd="0" presId="urn:microsoft.com/office/officeart/2005/8/layout/vProcess5"/>
    <dgm:cxn modelId="{3078A147-A467-4425-BB5D-29F9066D1937}" type="presParOf" srcId="{A3E3585E-A81D-4B5B-A714-DAD8C2244AE8}" destId="{34CE534E-DF83-4867-8EF0-E8F5FF396A12}" srcOrd="1" destOrd="0" presId="urn:microsoft.com/office/officeart/2005/8/layout/vProcess5"/>
    <dgm:cxn modelId="{52648CDE-F40F-41C7-A749-71D7AD1542A1}" type="presParOf" srcId="{A3E3585E-A81D-4B5B-A714-DAD8C2244AE8}" destId="{A6EC7D2C-1775-461E-8F95-11BAD6EF5D42}" srcOrd="2" destOrd="0" presId="urn:microsoft.com/office/officeart/2005/8/layout/vProcess5"/>
    <dgm:cxn modelId="{3521CFAB-D97B-466A-B61D-C97B43E4FCD3}" type="presParOf" srcId="{A3E3585E-A81D-4B5B-A714-DAD8C2244AE8}" destId="{CDC16960-036E-4412-97ED-CB78B72B969D}" srcOrd="3" destOrd="0" presId="urn:microsoft.com/office/officeart/2005/8/layout/vProcess5"/>
    <dgm:cxn modelId="{D3CE400C-5B58-4AA6-804A-A00EC7E0188D}" type="presParOf" srcId="{A3E3585E-A81D-4B5B-A714-DAD8C2244AE8}" destId="{191C46DD-D87F-4843-9893-84A74EE97E32}" srcOrd="4" destOrd="0" presId="urn:microsoft.com/office/officeart/2005/8/layout/vProcess5"/>
    <dgm:cxn modelId="{943E5953-6890-44B9-A9AA-09C884FE1EBA}" type="presParOf" srcId="{A3E3585E-A81D-4B5B-A714-DAD8C2244AE8}" destId="{3F00D88B-1EA2-4ACC-B45C-8EA3A0F2D6E9}" srcOrd="5" destOrd="0" presId="urn:microsoft.com/office/officeart/2005/8/layout/vProcess5"/>
    <dgm:cxn modelId="{82C8B867-650B-416D-A26E-D2E8D22C5BC2}" type="presParOf" srcId="{A3E3585E-A81D-4B5B-A714-DAD8C2244AE8}" destId="{A16E0C71-E094-4DE0-80E1-194A984479AB}" srcOrd="6" destOrd="0" presId="urn:microsoft.com/office/officeart/2005/8/layout/vProcess5"/>
    <dgm:cxn modelId="{94BC5631-22B4-4CCC-9A47-C143E1C120E1}" type="presParOf" srcId="{A3E3585E-A81D-4B5B-A714-DAD8C2244AE8}" destId="{AC1F626D-2AE2-46A0-8890-EE9A782CD018}" srcOrd="7" destOrd="0" presId="urn:microsoft.com/office/officeart/2005/8/layout/vProcess5"/>
    <dgm:cxn modelId="{6BB446C9-1749-4C60-B8BC-EACB539FD3E6}" type="presParOf" srcId="{A3E3585E-A81D-4B5B-A714-DAD8C2244AE8}" destId="{A23A38B3-BD3C-4525-BD62-A34AC4CE0FA2}" srcOrd="8" destOrd="0" presId="urn:microsoft.com/office/officeart/2005/8/layout/vProcess5"/>
    <dgm:cxn modelId="{FAB17F0A-A491-43D5-915D-663AD29799CB}" type="presParOf" srcId="{A3E3585E-A81D-4B5B-A714-DAD8C2244AE8}" destId="{2588BF8E-D924-4A0C-80C6-B3E31804564D}" srcOrd="9" destOrd="0" presId="urn:microsoft.com/office/officeart/2005/8/layout/vProcess5"/>
    <dgm:cxn modelId="{961E94AF-3CDD-4FC1-9D43-9BFABE81E336}" type="presParOf" srcId="{A3E3585E-A81D-4B5B-A714-DAD8C2244AE8}" destId="{C0556FA3-560D-4406-83A3-3C85F87D8B2A}" srcOrd="10" destOrd="0" presId="urn:microsoft.com/office/officeart/2005/8/layout/vProcess5"/>
    <dgm:cxn modelId="{65418EBC-CD84-4196-B399-3780AE82681E}" type="presParOf" srcId="{A3E3585E-A81D-4B5B-A714-DAD8C2244AE8}" destId="{3E8AA60D-AEA3-4B55-AAED-231CFEC44B8B}" srcOrd="11" destOrd="0" presId="urn:microsoft.com/office/officeart/2005/8/layout/vProcess5"/>
    <dgm:cxn modelId="{99873BA2-729D-4925-A398-01FDA2CFAA86}" type="presParOf" srcId="{A3E3585E-A81D-4B5B-A714-DAD8C2244AE8}" destId="{2EAE1763-F8AB-49A8-ABE7-39FE7F86B8EE}" srcOrd="12" destOrd="0" presId="urn:microsoft.com/office/officeart/2005/8/layout/vProcess5"/>
    <dgm:cxn modelId="{82C9DF86-0432-49CE-ADB8-DF2269BB21FB}" type="presParOf" srcId="{A3E3585E-A81D-4B5B-A714-DAD8C2244AE8}" destId="{1EBD3A33-F75C-4F55-9DF5-9C4FF163E2FD}" srcOrd="13" destOrd="0" presId="urn:microsoft.com/office/officeart/2005/8/layout/vProcess5"/>
    <dgm:cxn modelId="{F707E2F4-CA98-4723-A31E-AD1829186FE1}" type="presParOf" srcId="{A3E3585E-A81D-4B5B-A714-DAD8C2244AE8}" destId="{E809D0B6-A2CE-4AC6-8EF2-0B8EB12CF1D0}"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72CAB87-4B5B-4BE0-89A7-F3EBC998789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0799822-D523-43AD-88C7-44C1A27A35F3}">
      <dgm:prSet custT="1"/>
      <dgm:spPr/>
      <dgm:t>
        <a:bodyPr/>
        <a:lstStyle/>
        <a:p>
          <a:r>
            <a:rPr lang="en-US" sz="2400" dirty="0">
              <a:ea typeface="Tahoma" panose="020B0604030504040204" pitchFamily="34" charset="0"/>
              <a:cs typeface="Tahoma" panose="020B0604030504040204" pitchFamily="34" charset="0"/>
            </a:rPr>
            <a:t>NBRC notifies all successful entities of their award by end of June</a:t>
          </a:r>
          <a:endParaRPr lang="en-US" sz="2400" b="1" dirty="0">
            <a:latin typeface="+mn-lt"/>
          </a:endParaRPr>
        </a:p>
      </dgm:t>
    </dgm:pt>
    <dgm:pt modelId="{ABFBFCA5-B977-4DEF-A6E4-14F0A2715C9E}" type="parTrans" cxnId="{7785CE5D-E1F7-4FE5-9BFD-65CBF1969338}">
      <dgm:prSet/>
      <dgm:spPr/>
      <dgm:t>
        <a:bodyPr/>
        <a:lstStyle/>
        <a:p>
          <a:endParaRPr lang="en-US"/>
        </a:p>
      </dgm:t>
    </dgm:pt>
    <dgm:pt modelId="{765BC577-0A61-4438-B25E-3150ED15D636}" type="sibTrans" cxnId="{7785CE5D-E1F7-4FE5-9BFD-65CBF1969338}">
      <dgm:prSet/>
      <dgm:spPr/>
      <dgm:t>
        <a:bodyPr/>
        <a:lstStyle/>
        <a:p>
          <a:endParaRPr lang="en-US"/>
        </a:p>
      </dgm:t>
    </dgm:pt>
    <dgm:pt modelId="{9F03BBF5-FAAA-4CFC-98A1-69E066D8EE35}">
      <dgm:prSet custT="1"/>
      <dgm:spPr/>
      <dgm:t>
        <a:bodyPr/>
        <a:lstStyle/>
        <a:p>
          <a:r>
            <a:rPr lang="en-US" sz="2400" b="0" dirty="0">
              <a:latin typeface="+mn-lt"/>
              <a:ea typeface="Tahoma" panose="020B0604030504040204" pitchFamily="34" charset="0"/>
              <a:cs typeface="Tahoma" panose="020B0604030504040204" pitchFamily="34" charset="0"/>
            </a:rPr>
            <a:t>Notice of award includes the amount of funding awarded and required next steps</a:t>
          </a:r>
        </a:p>
      </dgm:t>
    </dgm:pt>
    <dgm:pt modelId="{D6B80054-A4B3-4FBE-9D89-1637B1BF4ECA}" type="parTrans" cxnId="{A470306F-EB36-4633-BFDF-D0398C4981F1}">
      <dgm:prSet/>
      <dgm:spPr/>
      <dgm:t>
        <a:bodyPr/>
        <a:lstStyle/>
        <a:p>
          <a:endParaRPr lang="en-US"/>
        </a:p>
      </dgm:t>
    </dgm:pt>
    <dgm:pt modelId="{BF5F1761-B899-4CDC-B947-99B624CFDEEA}" type="sibTrans" cxnId="{A470306F-EB36-4633-BFDF-D0398C4981F1}">
      <dgm:prSet/>
      <dgm:spPr/>
      <dgm:t>
        <a:bodyPr/>
        <a:lstStyle/>
        <a:p>
          <a:endParaRPr lang="en-US"/>
        </a:p>
      </dgm:t>
    </dgm:pt>
    <dgm:pt modelId="{96355178-CDFF-4D3D-9DA2-AFEA207CD129}">
      <dgm:prSet custT="1"/>
      <dgm:spPr/>
      <dgm:t>
        <a:bodyPr/>
        <a:lstStyle/>
        <a:p>
          <a:r>
            <a:rPr lang="en-US" sz="2400" u="sng" dirty="0">
              <a:highlight>
                <a:srgbClr val="FFFF00"/>
              </a:highlight>
              <a:ea typeface="Tahoma" panose="020B0604030504040204" pitchFamily="34" charset="0"/>
              <a:cs typeface="Tahoma" panose="020B0604030504040204" pitchFamily="34" charset="0"/>
            </a:rPr>
            <a:t>Notice of award is not approval to expend funds. A Notice to Proceed must be issued before a grantee has authority to commit or expend any NBRC funds or required match/cost share to the NBRC award.</a:t>
          </a:r>
          <a:endParaRPr lang="en-US" sz="2400" dirty="0">
            <a:ea typeface="Tahoma" panose="020B0604030504040204" pitchFamily="34" charset="0"/>
            <a:cs typeface="Tahoma" panose="020B0604030504040204" pitchFamily="34" charset="0"/>
          </a:endParaRPr>
        </a:p>
      </dgm:t>
    </dgm:pt>
    <dgm:pt modelId="{7CED086B-6322-46E9-AAAB-5FD7365297C4}" type="parTrans" cxnId="{BE0AC369-2399-4A3F-9E37-F24236246BC0}">
      <dgm:prSet/>
      <dgm:spPr/>
      <dgm:t>
        <a:bodyPr/>
        <a:lstStyle/>
        <a:p>
          <a:endParaRPr lang="en-US"/>
        </a:p>
      </dgm:t>
    </dgm:pt>
    <dgm:pt modelId="{4B33D2EE-9D6C-44C7-B05C-C55DEAAF38A3}" type="sibTrans" cxnId="{BE0AC369-2399-4A3F-9E37-F24236246BC0}">
      <dgm:prSet/>
      <dgm:spPr/>
      <dgm:t>
        <a:bodyPr/>
        <a:lstStyle/>
        <a:p>
          <a:endParaRPr lang="en-US"/>
        </a:p>
      </dgm:t>
    </dgm:pt>
    <dgm:pt modelId="{A8AB69E1-7C84-473A-AAB4-43A78B1D945C}">
      <dgm:prSet custT="1"/>
      <dgm:spPr/>
      <dgm:t>
        <a:bodyPr/>
        <a:lstStyle/>
        <a:p>
          <a:r>
            <a:rPr lang="en-US" sz="2400" dirty="0">
              <a:ea typeface="Tahoma" panose="020B0604030504040204" pitchFamily="34" charset="0"/>
              <a:cs typeface="Tahoma" panose="020B0604030504040204" pitchFamily="34" charset="0"/>
            </a:rPr>
            <a:t>NBRC works with grantees to submit any missing application support documents or documents that need to be corrected (i.e., revised project budget to reflect reduced award)</a:t>
          </a:r>
          <a:endParaRPr lang="en-US" sz="2400" b="0" dirty="0">
            <a:latin typeface="+mn-lt"/>
            <a:ea typeface="Tahoma" panose="020B0604030504040204" pitchFamily="34" charset="0"/>
            <a:cs typeface="Tahoma" panose="020B0604030504040204" pitchFamily="34" charset="0"/>
          </a:endParaRPr>
        </a:p>
      </dgm:t>
    </dgm:pt>
    <dgm:pt modelId="{4088C6CE-39A7-4DE5-8603-CC3443B4863B}" type="parTrans" cxnId="{5D4B05CD-B4D5-413E-9A47-62039D05FF79}">
      <dgm:prSet/>
      <dgm:spPr/>
      <dgm:t>
        <a:bodyPr/>
        <a:lstStyle/>
        <a:p>
          <a:endParaRPr lang="en-US"/>
        </a:p>
      </dgm:t>
    </dgm:pt>
    <dgm:pt modelId="{CFE943DD-3972-4A1B-BF8D-D16BB3A8B65A}" type="sibTrans" cxnId="{5D4B05CD-B4D5-413E-9A47-62039D05FF79}">
      <dgm:prSet/>
      <dgm:spPr/>
      <dgm:t>
        <a:bodyPr/>
        <a:lstStyle/>
        <a:p>
          <a:endParaRPr lang="en-US"/>
        </a:p>
      </dgm:t>
    </dgm:pt>
    <dgm:pt modelId="{2F01147B-EE00-4634-935F-FDE0DAF3BA48}">
      <dgm:prSet custT="1"/>
      <dgm:spPr/>
      <dgm:t>
        <a:bodyPr/>
        <a:lstStyle/>
        <a:p>
          <a:r>
            <a:rPr lang="en-US" sz="2400" dirty="0">
              <a:ea typeface="Tahoma" panose="020B0604030504040204" pitchFamily="34" charset="0"/>
              <a:cs typeface="Tahoma" panose="020B0604030504040204" pitchFamily="34" charset="0"/>
            </a:rPr>
            <a:t>Project costs committed or expended prior to having authorization from NBRC will be </a:t>
          </a:r>
          <a:r>
            <a:rPr lang="en-US" sz="2400" u="sng" dirty="0">
              <a:ea typeface="Tahoma" panose="020B0604030504040204" pitchFamily="34" charset="0"/>
              <a:cs typeface="Tahoma" panose="020B0604030504040204" pitchFamily="34" charset="0"/>
            </a:rPr>
            <a:t>deemed ineligible </a:t>
          </a:r>
        </a:p>
      </dgm:t>
    </dgm:pt>
    <dgm:pt modelId="{BE7C796C-6470-49CA-BFB6-B3A9779F441D}" type="parTrans" cxnId="{C73008C3-8AB1-4585-B23E-0B28DEF57ABD}">
      <dgm:prSet/>
      <dgm:spPr/>
      <dgm:t>
        <a:bodyPr/>
        <a:lstStyle/>
        <a:p>
          <a:endParaRPr lang="en-US"/>
        </a:p>
      </dgm:t>
    </dgm:pt>
    <dgm:pt modelId="{4A054B81-D2D8-4E74-859A-3443846538DB}" type="sibTrans" cxnId="{C73008C3-8AB1-4585-B23E-0B28DEF57ABD}">
      <dgm:prSet/>
      <dgm:spPr/>
      <dgm:t>
        <a:bodyPr/>
        <a:lstStyle/>
        <a:p>
          <a:endParaRPr lang="en-US"/>
        </a:p>
      </dgm:t>
    </dgm:pt>
    <dgm:pt modelId="{5C84BD45-4616-4B2C-8D1B-3CD3FC953D4E}" type="pres">
      <dgm:prSet presAssocID="{872CAB87-4B5B-4BE0-89A7-F3EBC9987899}" presName="linear" presStyleCnt="0">
        <dgm:presLayoutVars>
          <dgm:animLvl val="lvl"/>
          <dgm:resizeHandles val="exact"/>
        </dgm:presLayoutVars>
      </dgm:prSet>
      <dgm:spPr/>
    </dgm:pt>
    <dgm:pt modelId="{C740E146-B972-4901-AEFC-6535A84E7AD6}" type="pres">
      <dgm:prSet presAssocID="{A0799822-D523-43AD-88C7-44C1A27A35F3}" presName="parentText" presStyleLbl="node1" presStyleIdx="0" presStyleCnt="1" custScaleY="53220" custLinFactNeighborY="-26924">
        <dgm:presLayoutVars>
          <dgm:chMax val="0"/>
          <dgm:bulletEnabled val="1"/>
        </dgm:presLayoutVars>
      </dgm:prSet>
      <dgm:spPr/>
    </dgm:pt>
    <dgm:pt modelId="{AA9BD20C-2C65-4E35-AC67-3EC359978178}" type="pres">
      <dgm:prSet presAssocID="{A0799822-D523-43AD-88C7-44C1A27A35F3}" presName="childText" presStyleLbl="revTx" presStyleIdx="0" presStyleCnt="1" custScaleY="80544" custLinFactNeighborY="-25965">
        <dgm:presLayoutVars>
          <dgm:bulletEnabled val="1"/>
        </dgm:presLayoutVars>
      </dgm:prSet>
      <dgm:spPr/>
    </dgm:pt>
  </dgm:ptLst>
  <dgm:cxnLst>
    <dgm:cxn modelId="{7785CE5D-E1F7-4FE5-9BFD-65CBF1969338}" srcId="{872CAB87-4B5B-4BE0-89A7-F3EBC9987899}" destId="{A0799822-D523-43AD-88C7-44C1A27A35F3}" srcOrd="0" destOrd="0" parTransId="{ABFBFCA5-B977-4DEF-A6E4-14F0A2715C9E}" sibTransId="{765BC577-0A61-4438-B25E-3150ED15D636}"/>
    <dgm:cxn modelId="{BE0AC369-2399-4A3F-9E37-F24236246BC0}" srcId="{A0799822-D523-43AD-88C7-44C1A27A35F3}" destId="{96355178-CDFF-4D3D-9DA2-AFEA207CD129}" srcOrd="2" destOrd="0" parTransId="{7CED086B-6322-46E9-AAAB-5FD7365297C4}" sibTransId="{4B33D2EE-9D6C-44C7-B05C-C55DEAAF38A3}"/>
    <dgm:cxn modelId="{5AF9F86D-6C1D-4CFD-AEEF-9B530A67E13A}" type="presOf" srcId="{A8AB69E1-7C84-473A-AAB4-43A78B1D945C}" destId="{AA9BD20C-2C65-4E35-AC67-3EC359978178}" srcOrd="0" destOrd="1" presId="urn:microsoft.com/office/officeart/2005/8/layout/vList2"/>
    <dgm:cxn modelId="{A470306F-EB36-4633-BFDF-D0398C4981F1}" srcId="{A0799822-D523-43AD-88C7-44C1A27A35F3}" destId="{9F03BBF5-FAAA-4CFC-98A1-69E066D8EE35}" srcOrd="0" destOrd="0" parTransId="{D6B80054-A4B3-4FBE-9D89-1637B1BF4ECA}" sibTransId="{BF5F1761-B899-4CDC-B947-99B624CFDEEA}"/>
    <dgm:cxn modelId="{9202B070-A468-4316-A415-A2C320F70868}" type="presOf" srcId="{96355178-CDFF-4D3D-9DA2-AFEA207CD129}" destId="{AA9BD20C-2C65-4E35-AC67-3EC359978178}" srcOrd="0" destOrd="2" presId="urn:microsoft.com/office/officeart/2005/8/layout/vList2"/>
    <dgm:cxn modelId="{4D4AB870-5342-4C98-96CE-6401800AC13E}" type="presOf" srcId="{A0799822-D523-43AD-88C7-44C1A27A35F3}" destId="{C740E146-B972-4901-AEFC-6535A84E7AD6}" srcOrd="0" destOrd="0" presId="urn:microsoft.com/office/officeart/2005/8/layout/vList2"/>
    <dgm:cxn modelId="{138B4452-0B7B-4ABC-8F25-FE86D060CFF1}" type="presOf" srcId="{9F03BBF5-FAAA-4CFC-98A1-69E066D8EE35}" destId="{AA9BD20C-2C65-4E35-AC67-3EC359978178}" srcOrd="0" destOrd="0" presId="urn:microsoft.com/office/officeart/2005/8/layout/vList2"/>
    <dgm:cxn modelId="{8C3E2598-F57D-4A61-AB9B-9C9C52D642BE}" type="presOf" srcId="{2F01147B-EE00-4634-935F-FDE0DAF3BA48}" destId="{AA9BD20C-2C65-4E35-AC67-3EC359978178}" srcOrd="0" destOrd="3" presId="urn:microsoft.com/office/officeart/2005/8/layout/vList2"/>
    <dgm:cxn modelId="{C73008C3-8AB1-4585-B23E-0B28DEF57ABD}" srcId="{A0799822-D523-43AD-88C7-44C1A27A35F3}" destId="{2F01147B-EE00-4634-935F-FDE0DAF3BA48}" srcOrd="3" destOrd="0" parTransId="{BE7C796C-6470-49CA-BFB6-B3A9779F441D}" sibTransId="{4A054B81-D2D8-4E74-859A-3443846538DB}"/>
    <dgm:cxn modelId="{5D4B05CD-B4D5-413E-9A47-62039D05FF79}" srcId="{A0799822-D523-43AD-88C7-44C1A27A35F3}" destId="{A8AB69E1-7C84-473A-AAB4-43A78B1D945C}" srcOrd="1" destOrd="0" parTransId="{4088C6CE-39A7-4DE5-8603-CC3443B4863B}" sibTransId="{CFE943DD-3972-4A1B-BF8D-D16BB3A8B65A}"/>
    <dgm:cxn modelId="{3678AAF4-392B-415C-AC0B-222DF80727F6}" type="presOf" srcId="{872CAB87-4B5B-4BE0-89A7-F3EBC9987899}" destId="{5C84BD45-4616-4B2C-8D1B-3CD3FC953D4E}" srcOrd="0" destOrd="0" presId="urn:microsoft.com/office/officeart/2005/8/layout/vList2"/>
    <dgm:cxn modelId="{E1470988-B657-4C1D-8857-A8C75633774A}" type="presParOf" srcId="{5C84BD45-4616-4B2C-8D1B-3CD3FC953D4E}" destId="{C740E146-B972-4901-AEFC-6535A84E7AD6}" srcOrd="0" destOrd="0" presId="urn:microsoft.com/office/officeart/2005/8/layout/vList2"/>
    <dgm:cxn modelId="{FB3D1B12-CF53-4298-BFD6-82108F1E6A36}" type="presParOf" srcId="{5C84BD45-4616-4B2C-8D1B-3CD3FC953D4E}" destId="{AA9BD20C-2C65-4E35-AC67-3EC359978178}"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72CAB87-4B5B-4BE0-89A7-F3EBC998789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0799822-D523-43AD-88C7-44C1A27A35F3}">
      <dgm:prSet custT="1"/>
      <dgm:spPr/>
      <dgm:t>
        <a:bodyPr/>
        <a:lstStyle/>
        <a:p>
          <a:r>
            <a:rPr lang="en-US" sz="2400" b="1" dirty="0">
              <a:ea typeface="Tahoma" panose="020B0604030504040204" pitchFamily="34" charset="0"/>
              <a:cs typeface="Tahoma" panose="020B0604030504040204" pitchFamily="34" charset="0"/>
            </a:rPr>
            <a:t>Grantee submits the SF-3881 ACH Form and award acknowledgement to NBRC</a:t>
          </a:r>
          <a:endParaRPr lang="en-US" sz="2400" b="1" dirty="0">
            <a:latin typeface="+mn-lt"/>
          </a:endParaRPr>
        </a:p>
      </dgm:t>
    </dgm:pt>
    <dgm:pt modelId="{ABFBFCA5-B977-4DEF-A6E4-14F0A2715C9E}" type="parTrans" cxnId="{7785CE5D-E1F7-4FE5-9BFD-65CBF1969338}">
      <dgm:prSet/>
      <dgm:spPr/>
      <dgm:t>
        <a:bodyPr/>
        <a:lstStyle/>
        <a:p>
          <a:endParaRPr lang="en-US"/>
        </a:p>
      </dgm:t>
    </dgm:pt>
    <dgm:pt modelId="{765BC577-0A61-4438-B25E-3150ED15D636}" type="sibTrans" cxnId="{7785CE5D-E1F7-4FE5-9BFD-65CBF1969338}">
      <dgm:prSet/>
      <dgm:spPr/>
      <dgm:t>
        <a:bodyPr/>
        <a:lstStyle/>
        <a:p>
          <a:endParaRPr lang="en-US"/>
        </a:p>
      </dgm:t>
    </dgm:pt>
    <dgm:pt modelId="{9F03BBF5-FAAA-4CFC-98A1-69E066D8EE35}">
      <dgm:prSet custT="1"/>
      <dgm:spPr/>
      <dgm:t>
        <a:bodyPr/>
        <a:lstStyle/>
        <a:p>
          <a:r>
            <a:rPr lang="en-US" sz="2400" dirty="0">
              <a:ea typeface="Tahoma" panose="020B0604030504040204" pitchFamily="34" charset="0"/>
              <a:cs typeface="Tahoma" panose="020B0604030504040204" pitchFamily="34" charset="0"/>
            </a:rPr>
            <a:t>NBRC requests the obligation of federal funds</a:t>
          </a:r>
          <a:endParaRPr lang="en-US" sz="2400" b="0" dirty="0">
            <a:latin typeface="+mn-lt"/>
            <a:ea typeface="Tahoma" panose="020B0604030504040204" pitchFamily="34" charset="0"/>
            <a:cs typeface="Tahoma" panose="020B0604030504040204" pitchFamily="34" charset="0"/>
          </a:endParaRPr>
        </a:p>
      </dgm:t>
    </dgm:pt>
    <dgm:pt modelId="{D6B80054-A4B3-4FBE-9D89-1637B1BF4ECA}" type="parTrans" cxnId="{A470306F-EB36-4633-BFDF-D0398C4981F1}">
      <dgm:prSet/>
      <dgm:spPr/>
      <dgm:t>
        <a:bodyPr/>
        <a:lstStyle/>
        <a:p>
          <a:endParaRPr lang="en-US"/>
        </a:p>
      </dgm:t>
    </dgm:pt>
    <dgm:pt modelId="{BF5F1761-B899-4CDC-B947-99B624CFDEEA}" type="sibTrans" cxnId="{A470306F-EB36-4633-BFDF-D0398C4981F1}">
      <dgm:prSet/>
      <dgm:spPr/>
      <dgm:t>
        <a:bodyPr/>
        <a:lstStyle/>
        <a:p>
          <a:endParaRPr lang="en-US"/>
        </a:p>
      </dgm:t>
    </dgm:pt>
    <dgm:pt modelId="{93036129-AEF5-4D5E-9622-B024CDBDC24F}">
      <dgm:prSet custT="1"/>
      <dgm:spPr/>
      <dgm:t>
        <a:bodyPr/>
        <a:lstStyle/>
        <a:p>
          <a:r>
            <a:rPr lang="en-US" sz="2400" dirty="0">
              <a:ea typeface="Tahoma" panose="020B0604030504040204" pitchFamily="34" charset="0"/>
              <a:cs typeface="Tahoma" panose="020B0604030504040204" pitchFamily="34" charset="0"/>
            </a:rPr>
            <a:t>No NBRC funds can be reimbursed for costs prior to obligation of funds.</a:t>
          </a:r>
          <a:endParaRPr lang="en-US" sz="2400" dirty="0"/>
        </a:p>
      </dgm:t>
    </dgm:pt>
    <dgm:pt modelId="{03BA4C2E-0AB8-4460-A95F-A0DD4AEEA7FC}" type="parTrans" cxnId="{A1CE7207-C3F4-4010-8275-D397F20486D9}">
      <dgm:prSet/>
      <dgm:spPr/>
      <dgm:t>
        <a:bodyPr/>
        <a:lstStyle/>
        <a:p>
          <a:endParaRPr lang="en-US"/>
        </a:p>
      </dgm:t>
    </dgm:pt>
    <dgm:pt modelId="{D127A2AC-DD15-480D-BAC6-5BC98F6796B2}" type="sibTrans" cxnId="{A1CE7207-C3F4-4010-8275-D397F20486D9}">
      <dgm:prSet/>
      <dgm:spPr/>
      <dgm:t>
        <a:bodyPr/>
        <a:lstStyle/>
        <a:p>
          <a:endParaRPr lang="en-US"/>
        </a:p>
      </dgm:t>
    </dgm:pt>
    <dgm:pt modelId="{F8B0F2E5-8AED-40C1-9274-7E4EE3CA3B2A}">
      <dgm:prSet custT="1"/>
      <dgm:spPr/>
      <dgm:t>
        <a:bodyPr/>
        <a:lstStyle/>
        <a:p>
          <a:r>
            <a:rPr lang="en-US" sz="2400" dirty="0"/>
            <a:t>Grantees should be communicating with their LDD to execute a contract</a:t>
          </a:r>
          <a:br>
            <a:rPr lang="en-US" sz="2400" dirty="0"/>
          </a:br>
          <a:endParaRPr lang="en-US" sz="2400" dirty="0"/>
        </a:p>
      </dgm:t>
    </dgm:pt>
    <dgm:pt modelId="{71324DB3-5C0A-4197-BADC-4A93EC481DB9}" type="parTrans" cxnId="{646AD037-0F84-4D3C-8681-569A13B268D1}">
      <dgm:prSet/>
      <dgm:spPr/>
      <dgm:t>
        <a:bodyPr/>
        <a:lstStyle/>
        <a:p>
          <a:endParaRPr lang="en-US"/>
        </a:p>
      </dgm:t>
    </dgm:pt>
    <dgm:pt modelId="{BDFD8790-3783-4DE9-ABA2-D0F7B93C6DA3}" type="sibTrans" cxnId="{646AD037-0F84-4D3C-8681-569A13B268D1}">
      <dgm:prSet/>
      <dgm:spPr/>
      <dgm:t>
        <a:bodyPr/>
        <a:lstStyle/>
        <a:p>
          <a:endParaRPr lang="en-US"/>
        </a:p>
      </dgm:t>
    </dgm:pt>
    <dgm:pt modelId="{2728937A-878B-4F95-9ED8-3FE41B0C1E1C}">
      <dgm:prSet custT="1"/>
      <dgm:spPr/>
      <dgm:t>
        <a:bodyPr/>
        <a:lstStyle/>
        <a:p>
          <a:r>
            <a:rPr lang="en-US" sz="2400" dirty="0">
              <a:ea typeface="Tahoma" panose="020B0604030504040204" pitchFamily="34" charset="0"/>
              <a:cs typeface="Tahoma" panose="020B0604030504040204" pitchFamily="34" charset="0"/>
            </a:rPr>
            <a:t>NBRC only allows LDD grant administration costs to be reimbursed back to date of obligation of funds.  </a:t>
          </a:r>
          <a:endParaRPr lang="en-US" sz="2400" dirty="0"/>
        </a:p>
      </dgm:t>
    </dgm:pt>
    <dgm:pt modelId="{7631BBB2-F19C-4FE2-8F26-5F106A6FBA73}" type="parTrans" cxnId="{0B4ADD91-9FD2-411E-88CB-9D8C8D5F2AA8}">
      <dgm:prSet/>
      <dgm:spPr/>
      <dgm:t>
        <a:bodyPr/>
        <a:lstStyle/>
        <a:p>
          <a:endParaRPr lang="en-US"/>
        </a:p>
      </dgm:t>
    </dgm:pt>
    <dgm:pt modelId="{9041A2BE-C9B3-4EC5-9253-043A82526698}" type="sibTrans" cxnId="{0B4ADD91-9FD2-411E-88CB-9D8C8D5F2AA8}">
      <dgm:prSet/>
      <dgm:spPr/>
      <dgm:t>
        <a:bodyPr/>
        <a:lstStyle/>
        <a:p>
          <a:endParaRPr lang="en-US"/>
        </a:p>
      </dgm:t>
    </dgm:pt>
    <dgm:pt modelId="{12F57433-2268-43B1-9FD7-452CD0159512}">
      <dgm:prSet custT="1"/>
      <dgm:spPr/>
      <dgm:t>
        <a:bodyPr/>
        <a:lstStyle/>
        <a:p>
          <a:r>
            <a:rPr lang="en-US" sz="2400" dirty="0">
              <a:ea typeface="Tahoma" panose="020B0604030504040204" pitchFamily="34" charset="0"/>
              <a:cs typeface="Tahoma" panose="020B0604030504040204" pitchFamily="34" charset="0"/>
            </a:rPr>
            <a:t>Allowing LDDs to charge for grant administration cost is allowed to give grantees access to a resource as early on in the process as possible</a:t>
          </a:r>
          <a:endParaRPr lang="en-US" sz="2400" dirty="0"/>
        </a:p>
      </dgm:t>
    </dgm:pt>
    <dgm:pt modelId="{780FC091-6402-4B6A-98F5-A993398097F7}" type="parTrans" cxnId="{CABDD52B-9DA7-4911-B7E6-EA0808A9AF04}">
      <dgm:prSet/>
      <dgm:spPr/>
    </dgm:pt>
    <dgm:pt modelId="{95EE0FFB-7F40-4F67-B91E-E92C4365DCC5}" type="sibTrans" cxnId="{CABDD52B-9DA7-4911-B7E6-EA0808A9AF04}">
      <dgm:prSet/>
      <dgm:spPr/>
    </dgm:pt>
    <dgm:pt modelId="{375AF3ED-3243-4087-B159-69780B0DAF89}">
      <dgm:prSet custT="1"/>
      <dgm:spPr/>
      <dgm:t>
        <a:bodyPr/>
        <a:lstStyle/>
        <a:p>
          <a:r>
            <a:rPr lang="en-US" sz="2000" dirty="0">
              <a:solidFill>
                <a:srgbClr val="FF0000"/>
              </a:solidFill>
              <a:ea typeface="Tahoma" panose="020B0604030504040204" pitchFamily="34" charset="0"/>
              <a:cs typeface="Tahoma" panose="020B0604030504040204" pitchFamily="34" charset="0"/>
            </a:rPr>
            <a:t>Obligation </a:t>
          </a:r>
          <a:r>
            <a:rPr lang="en-US" sz="2000" b="1" u="sng" dirty="0">
              <a:solidFill>
                <a:srgbClr val="FF0000"/>
              </a:solidFill>
              <a:ea typeface="Tahoma" panose="020B0604030504040204" pitchFamily="34" charset="0"/>
              <a:cs typeface="Tahoma" panose="020B0604030504040204" pitchFamily="34" charset="0"/>
            </a:rPr>
            <a:t>does not</a:t>
          </a:r>
          <a:r>
            <a:rPr lang="en-US" sz="2000" dirty="0">
              <a:solidFill>
                <a:srgbClr val="FF0000"/>
              </a:solidFill>
              <a:ea typeface="Tahoma" panose="020B0604030504040204" pitchFamily="34" charset="0"/>
              <a:cs typeface="Tahoma" panose="020B0604030504040204" pitchFamily="34" charset="0"/>
            </a:rPr>
            <a:t> authorize a grantee to begin spending project funds.  Note: </a:t>
          </a:r>
          <a:r>
            <a:rPr lang="en-US" sz="2000" i="1" dirty="0">
              <a:solidFill>
                <a:srgbClr val="FF0000"/>
              </a:solidFill>
              <a:ea typeface="Tahoma" panose="020B0604030504040204" pitchFamily="34" charset="0"/>
              <a:cs typeface="Tahoma" panose="020B0604030504040204" pitchFamily="34" charset="0"/>
            </a:rPr>
            <a:t>A notice to proceed is required to commit or expend any project funds (NBRC and match/cost share)</a:t>
          </a:r>
          <a:endParaRPr lang="en-US" sz="2400" dirty="0"/>
        </a:p>
      </dgm:t>
    </dgm:pt>
    <dgm:pt modelId="{CB8D5D49-93C2-4443-9871-E192F745D080}" type="parTrans" cxnId="{C3A7D8ED-A518-49F3-B5AA-FBFB82C92C33}">
      <dgm:prSet/>
      <dgm:spPr/>
    </dgm:pt>
    <dgm:pt modelId="{45B7804A-13C1-4CBA-9BD6-8559CFEEE621}" type="sibTrans" cxnId="{C3A7D8ED-A518-49F3-B5AA-FBFB82C92C33}">
      <dgm:prSet/>
      <dgm:spPr/>
    </dgm:pt>
    <dgm:pt modelId="{5C84BD45-4616-4B2C-8D1B-3CD3FC953D4E}" type="pres">
      <dgm:prSet presAssocID="{872CAB87-4B5B-4BE0-89A7-F3EBC9987899}" presName="linear" presStyleCnt="0">
        <dgm:presLayoutVars>
          <dgm:animLvl val="lvl"/>
          <dgm:resizeHandles val="exact"/>
        </dgm:presLayoutVars>
      </dgm:prSet>
      <dgm:spPr/>
    </dgm:pt>
    <dgm:pt modelId="{C740E146-B972-4901-AEFC-6535A84E7AD6}" type="pres">
      <dgm:prSet presAssocID="{A0799822-D523-43AD-88C7-44C1A27A35F3}" presName="parentText" presStyleLbl="node1" presStyleIdx="0" presStyleCnt="1" custScaleY="154720" custLinFactNeighborY="-32583">
        <dgm:presLayoutVars>
          <dgm:chMax val="0"/>
          <dgm:bulletEnabled val="1"/>
        </dgm:presLayoutVars>
      </dgm:prSet>
      <dgm:spPr/>
    </dgm:pt>
    <dgm:pt modelId="{AA9BD20C-2C65-4E35-AC67-3EC359978178}" type="pres">
      <dgm:prSet presAssocID="{A0799822-D523-43AD-88C7-44C1A27A35F3}" presName="childText" presStyleLbl="revTx" presStyleIdx="0" presStyleCnt="1" custScaleY="147464" custLinFactNeighborY="95204">
        <dgm:presLayoutVars>
          <dgm:bulletEnabled val="1"/>
        </dgm:presLayoutVars>
      </dgm:prSet>
      <dgm:spPr/>
    </dgm:pt>
  </dgm:ptLst>
  <dgm:cxnLst>
    <dgm:cxn modelId="{78BE6E03-DA6E-450A-92C5-2ED90CC22930}" type="presOf" srcId="{93036129-AEF5-4D5E-9622-B024CDBDC24F}" destId="{AA9BD20C-2C65-4E35-AC67-3EC359978178}" srcOrd="0" destOrd="1" presId="urn:microsoft.com/office/officeart/2005/8/layout/vList2"/>
    <dgm:cxn modelId="{A1CE7207-C3F4-4010-8275-D397F20486D9}" srcId="{A0799822-D523-43AD-88C7-44C1A27A35F3}" destId="{93036129-AEF5-4D5E-9622-B024CDBDC24F}" srcOrd="1" destOrd="0" parTransId="{03BA4C2E-0AB8-4460-A95F-A0DD4AEEA7FC}" sibTransId="{D127A2AC-DD15-480D-BAC6-5BC98F6796B2}"/>
    <dgm:cxn modelId="{CABDD52B-9DA7-4911-B7E6-EA0808A9AF04}" srcId="{2728937A-878B-4F95-9ED8-3FE41B0C1E1C}" destId="{12F57433-2268-43B1-9FD7-452CD0159512}" srcOrd="0" destOrd="0" parTransId="{780FC091-6402-4B6A-98F5-A993398097F7}" sibTransId="{95EE0FFB-7F40-4F67-B91E-E92C4365DCC5}"/>
    <dgm:cxn modelId="{646AD037-0F84-4D3C-8681-569A13B268D1}" srcId="{A0799822-D523-43AD-88C7-44C1A27A35F3}" destId="{F8B0F2E5-8AED-40C1-9274-7E4EE3CA3B2A}" srcOrd="3" destOrd="0" parTransId="{71324DB3-5C0A-4197-BADC-4A93EC481DB9}" sibTransId="{BDFD8790-3783-4DE9-ABA2-D0F7B93C6DA3}"/>
    <dgm:cxn modelId="{7785CE5D-E1F7-4FE5-9BFD-65CBF1969338}" srcId="{872CAB87-4B5B-4BE0-89A7-F3EBC9987899}" destId="{A0799822-D523-43AD-88C7-44C1A27A35F3}" srcOrd="0" destOrd="0" parTransId="{ABFBFCA5-B977-4DEF-A6E4-14F0A2715C9E}" sibTransId="{765BC577-0A61-4438-B25E-3150ED15D636}"/>
    <dgm:cxn modelId="{2C293B67-6560-46EE-A287-DF36A7C187D4}" type="presOf" srcId="{375AF3ED-3243-4087-B159-69780B0DAF89}" destId="{AA9BD20C-2C65-4E35-AC67-3EC359978178}" srcOrd="0" destOrd="5" presId="urn:microsoft.com/office/officeart/2005/8/layout/vList2"/>
    <dgm:cxn modelId="{A470306F-EB36-4633-BFDF-D0398C4981F1}" srcId="{A0799822-D523-43AD-88C7-44C1A27A35F3}" destId="{9F03BBF5-FAAA-4CFC-98A1-69E066D8EE35}" srcOrd="0" destOrd="0" parTransId="{D6B80054-A4B3-4FBE-9D89-1637B1BF4ECA}" sibTransId="{BF5F1761-B899-4CDC-B947-99B624CFDEEA}"/>
    <dgm:cxn modelId="{4D4AB870-5342-4C98-96CE-6401800AC13E}" type="presOf" srcId="{A0799822-D523-43AD-88C7-44C1A27A35F3}" destId="{C740E146-B972-4901-AEFC-6535A84E7AD6}" srcOrd="0" destOrd="0" presId="urn:microsoft.com/office/officeart/2005/8/layout/vList2"/>
    <dgm:cxn modelId="{138B4452-0B7B-4ABC-8F25-FE86D060CFF1}" type="presOf" srcId="{9F03BBF5-FAAA-4CFC-98A1-69E066D8EE35}" destId="{AA9BD20C-2C65-4E35-AC67-3EC359978178}" srcOrd="0" destOrd="0" presId="urn:microsoft.com/office/officeart/2005/8/layout/vList2"/>
    <dgm:cxn modelId="{0B4ADD91-9FD2-411E-88CB-9D8C8D5F2AA8}" srcId="{A0799822-D523-43AD-88C7-44C1A27A35F3}" destId="{2728937A-878B-4F95-9ED8-3FE41B0C1E1C}" srcOrd="2" destOrd="0" parTransId="{7631BBB2-F19C-4FE2-8F26-5F106A6FBA73}" sibTransId="{9041A2BE-C9B3-4EC5-9253-043A82526698}"/>
    <dgm:cxn modelId="{147C7B9B-D5F1-4A85-B8C0-A5E1FB47F3AD}" type="presOf" srcId="{F8B0F2E5-8AED-40C1-9274-7E4EE3CA3B2A}" destId="{AA9BD20C-2C65-4E35-AC67-3EC359978178}" srcOrd="0" destOrd="4" presId="urn:microsoft.com/office/officeart/2005/8/layout/vList2"/>
    <dgm:cxn modelId="{9D2483D0-BED0-4C82-BD0B-C7554581ABB2}" type="presOf" srcId="{2728937A-878B-4F95-9ED8-3FE41B0C1E1C}" destId="{AA9BD20C-2C65-4E35-AC67-3EC359978178}" srcOrd="0" destOrd="2" presId="urn:microsoft.com/office/officeart/2005/8/layout/vList2"/>
    <dgm:cxn modelId="{C3A7D8ED-A518-49F3-B5AA-FBFB82C92C33}" srcId="{A0799822-D523-43AD-88C7-44C1A27A35F3}" destId="{375AF3ED-3243-4087-B159-69780B0DAF89}" srcOrd="4" destOrd="0" parTransId="{CB8D5D49-93C2-4443-9871-E192F745D080}" sibTransId="{45B7804A-13C1-4CBA-9BD6-8559CFEEE621}"/>
    <dgm:cxn modelId="{BACCE7ED-7F03-4257-8AD3-E8CD07FCA25F}" type="presOf" srcId="{12F57433-2268-43B1-9FD7-452CD0159512}" destId="{AA9BD20C-2C65-4E35-AC67-3EC359978178}" srcOrd="0" destOrd="3" presId="urn:microsoft.com/office/officeart/2005/8/layout/vList2"/>
    <dgm:cxn modelId="{3678AAF4-392B-415C-AC0B-222DF80727F6}" type="presOf" srcId="{872CAB87-4B5B-4BE0-89A7-F3EBC9987899}" destId="{5C84BD45-4616-4B2C-8D1B-3CD3FC953D4E}" srcOrd="0" destOrd="0" presId="urn:microsoft.com/office/officeart/2005/8/layout/vList2"/>
    <dgm:cxn modelId="{E1470988-B657-4C1D-8857-A8C75633774A}" type="presParOf" srcId="{5C84BD45-4616-4B2C-8D1B-3CD3FC953D4E}" destId="{C740E146-B972-4901-AEFC-6535A84E7AD6}" srcOrd="0" destOrd="0" presId="urn:microsoft.com/office/officeart/2005/8/layout/vList2"/>
    <dgm:cxn modelId="{FB3D1B12-CF53-4298-BFD6-82108F1E6A36}" type="presParOf" srcId="{5C84BD45-4616-4B2C-8D1B-3CD3FC953D4E}" destId="{AA9BD20C-2C65-4E35-AC67-3EC359978178}"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72CAB87-4B5B-4BE0-89A7-F3EBC998789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0799822-D523-43AD-88C7-44C1A27A35F3}">
      <dgm:prSet custT="1"/>
      <dgm:spPr/>
      <dgm:t>
        <a:bodyPr/>
        <a:lstStyle/>
        <a:p>
          <a:r>
            <a:rPr lang="en-US" sz="2400" b="1" dirty="0">
              <a:ea typeface="Tahoma" panose="020B0604030504040204" pitchFamily="34" charset="0"/>
              <a:cs typeface="Tahoma" panose="020B0604030504040204" pitchFamily="34" charset="0"/>
            </a:rPr>
            <a:t>Grantee submits all required application support documents</a:t>
          </a:r>
          <a:endParaRPr lang="en-US" sz="2400" b="1" dirty="0">
            <a:latin typeface="+mn-lt"/>
          </a:endParaRPr>
        </a:p>
      </dgm:t>
    </dgm:pt>
    <dgm:pt modelId="{ABFBFCA5-B977-4DEF-A6E4-14F0A2715C9E}" type="parTrans" cxnId="{7785CE5D-E1F7-4FE5-9BFD-65CBF1969338}">
      <dgm:prSet/>
      <dgm:spPr/>
      <dgm:t>
        <a:bodyPr/>
        <a:lstStyle/>
        <a:p>
          <a:endParaRPr lang="en-US"/>
        </a:p>
      </dgm:t>
    </dgm:pt>
    <dgm:pt modelId="{765BC577-0A61-4438-B25E-3150ED15D636}" type="sibTrans" cxnId="{7785CE5D-E1F7-4FE5-9BFD-65CBF1969338}">
      <dgm:prSet/>
      <dgm:spPr/>
      <dgm:t>
        <a:bodyPr/>
        <a:lstStyle/>
        <a:p>
          <a:endParaRPr lang="en-US"/>
        </a:p>
      </dgm:t>
    </dgm:pt>
    <dgm:pt modelId="{9F03BBF5-FAAA-4CFC-98A1-69E066D8EE35}">
      <dgm:prSet custT="1"/>
      <dgm:spPr/>
      <dgm:t>
        <a:bodyPr/>
        <a:lstStyle/>
        <a:p>
          <a:r>
            <a:rPr lang="en-US" sz="2400" dirty="0">
              <a:ea typeface="Tahoma" panose="020B0604030504040204" pitchFamily="34" charset="0"/>
              <a:cs typeface="Tahoma" panose="020B0604030504040204" pitchFamily="34" charset="0"/>
            </a:rPr>
            <a:t>NBRC will notify grantee of any missing documents or those that require revisions</a:t>
          </a:r>
          <a:endParaRPr lang="en-US" sz="2400" b="0" dirty="0">
            <a:latin typeface="+mn-lt"/>
            <a:ea typeface="Tahoma" panose="020B0604030504040204" pitchFamily="34" charset="0"/>
            <a:cs typeface="Tahoma" panose="020B0604030504040204" pitchFamily="34" charset="0"/>
          </a:endParaRPr>
        </a:p>
      </dgm:t>
    </dgm:pt>
    <dgm:pt modelId="{D6B80054-A4B3-4FBE-9D89-1637B1BF4ECA}" type="parTrans" cxnId="{A470306F-EB36-4633-BFDF-D0398C4981F1}">
      <dgm:prSet/>
      <dgm:spPr/>
      <dgm:t>
        <a:bodyPr/>
        <a:lstStyle/>
        <a:p>
          <a:endParaRPr lang="en-US"/>
        </a:p>
      </dgm:t>
    </dgm:pt>
    <dgm:pt modelId="{BF5F1761-B899-4CDC-B947-99B624CFDEEA}" type="sibTrans" cxnId="{A470306F-EB36-4633-BFDF-D0398C4981F1}">
      <dgm:prSet/>
      <dgm:spPr/>
      <dgm:t>
        <a:bodyPr/>
        <a:lstStyle/>
        <a:p>
          <a:endParaRPr lang="en-US"/>
        </a:p>
      </dgm:t>
    </dgm:pt>
    <dgm:pt modelId="{93036129-AEF5-4D5E-9622-B024CDBDC24F}">
      <dgm:prSet custT="1"/>
      <dgm:spPr/>
      <dgm:t>
        <a:bodyPr/>
        <a:lstStyle/>
        <a:p>
          <a:r>
            <a:rPr lang="en-US" sz="2400" dirty="0">
              <a:ea typeface="Tahoma" panose="020B0604030504040204" pitchFamily="34" charset="0"/>
              <a:cs typeface="Tahoma" panose="020B0604030504040204" pitchFamily="34" charset="0"/>
            </a:rPr>
            <a:t>NBRC will issue a Grant Agreement for review and signature  </a:t>
          </a:r>
          <a:endParaRPr lang="en-US" sz="2400" dirty="0"/>
        </a:p>
      </dgm:t>
    </dgm:pt>
    <dgm:pt modelId="{03BA4C2E-0AB8-4460-A95F-A0DD4AEEA7FC}" type="parTrans" cxnId="{A1CE7207-C3F4-4010-8275-D397F20486D9}">
      <dgm:prSet/>
      <dgm:spPr/>
      <dgm:t>
        <a:bodyPr/>
        <a:lstStyle/>
        <a:p>
          <a:endParaRPr lang="en-US"/>
        </a:p>
      </dgm:t>
    </dgm:pt>
    <dgm:pt modelId="{D127A2AC-DD15-480D-BAC6-5BC98F6796B2}" type="sibTrans" cxnId="{A1CE7207-C3F4-4010-8275-D397F20486D9}">
      <dgm:prSet/>
      <dgm:spPr/>
      <dgm:t>
        <a:bodyPr/>
        <a:lstStyle/>
        <a:p>
          <a:endParaRPr lang="en-US"/>
        </a:p>
      </dgm:t>
    </dgm:pt>
    <dgm:pt modelId="{F8B0F2E5-8AED-40C1-9274-7E4EE3CA3B2A}">
      <dgm:prSet custT="1"/>
      <dgm:spPr/>
      <dgm:t>
        <a:bodyPr/>
        <a:lstStyle/>
        <a:p>
          <a:r>
            <a:rPr lang="en-US" sz="2400" dirty="0"/>
            <a:t>Grantee has Authorized Official sign and return the Grant Agreement</a:t>
          </a:r>
        </a:p>
      </dgm:t>
    </dgm:pt>
    <dgm:pt modelId="{71324DB3-5C0A-4197-BADC-4A93EC481DB9}" type="parTrans" cxnId="{646AD037-0F84-4D3C-8681-569A13B268D1}">
      <dgm:prSet/>
      <dgm:spPr/>
      <dgm:t>
        <a:bodyPr/>
        <a:lstStyle/>
        <a:p>
          <a:endParaRPr lang="en-US"/>
        </a:p>
      </dgm:t>
    </dgm:pt>
    <dgm:pt modelId="{BDFD8790-3783-4DE9-ABA2-D0F7B93C6DA3}" type="sibTrans" cxnId="{646AD037-0F84-4D3C-8681-569A13B268D1}">
      <dgm:prSet/>
      <dgm:spPr/>
      <dgm:t>
        <a:bodyPr/>
        <a:lstStyle/>
        <a:p>
          <a:endParaRPr lang="en-US"/>
        </a:p>
      </dgm:t>
    </dgm:pt>
    <dgm:pt modelId="{5A2C8E26-D121-49E2-88BF-A6B366ED8D89}">
      <dgm:prSet custT="1"/>
      <dgm:spPr/>
      <dgm:t>
        <a:bodyPr/>
        <a:lstStyle/>
        <a:p>
          <a:r>
            <a:rPr lang="en-US" sz="2400" b="0" dirty="0">
              <a:latin typeface="+mn-lt"/>
              <a:ea typeface="Tahoma" panose="020B0604030504040204" pitchFamily="34" charset="0"/>
              <a:cs typeface="Tahoma" panose="020B0604030504040204" pitchFamily="34" charset="0"/>
            </a:rPr>
            <a:t>Grantee will participate in the New Grantee training</a:t>
          </a:r>
        </a:p>
      </dgm:t>
    </dgm:pt>
    <dgm:pt modelId="{2337B136-3275-44DB-BFE5-9733C4F268ED}" type="parTrans" cxnId="{458307AD-5C14-4F1A-B3C3-D2F202DBF8DF}">
      <dgm:prSet/>
      <dgm:spPr/>
      <dgm:t>
        <a:bodyPr/>
        <a:lstStyle/>
        <a:p>
          <a:endParaRPr lang="en-US"/>
        </a:p>
      </dgm:t>
    </dgm:pt>
    <dgm:pt modelId="{E36792D9-79A3-49F8-9405-7449D358D42B}" type="sibTrans" cxnId="{458307AD-5C14-4F1A-B3C3-D2F202DBF8DF}">
      <dgm:prSet/>
      <dgm:spPr/>
      <dgm:t>
        <a:bodyPr/>
        <a:lstStyle/>
        <a:p>
          <a:endParaRPr lang="en-US"/>
        </a:p>
      </dgm:t>
    </dgm:pt>
    <dgm:pt modelId="{34F266D1-1F79-4D3E-A706-FFCBECEF5CD6}">
      <dgm:prSet custT="1"/>
      <dgm:spPr/>
      <dgm:t>
        <a:bodyPr/>
        <a:lstStyle/>
        <a:p>
          <a:r>
            <a:rPr lang="en-US" sz="2400" dirty="0"/>
            <a:t>Grantee has Authorized Official sign and return an Acknowledgement of NBRC’s Grant Administration &amp; Compliance Manual </a:t>
          </a:r>
        </a:p>
      </dgm:t>
    </dgm:pt>
    <dgm:pt modelId="{89A4CC9E-373E-4F04-AD66-083F61436DF0}" type="parTrans" cxnId="{CAEC75C1-3E37-44B9-B139-30BFFBD00698}">
      <dgm:prSet/>
      <dgm:spPr/>
      <dgm:t>
        <a:bodyPr/>
        <a:lstStyle/>
        <a:p>
          <a:endParaRPr lang="en-US"/>
        </a:p>
      </dgm:t>
    </dgm:pt>
    <dgm:pt modelId="{B1CEE89F-6B2A-4701-BB15-77DA8ABB5187}" type="sibTrans" cxnId="{CAEC75C1-3E37-44B9-B139-30BFFBD00698}">
      <dgm:prSet/>
      <dgm:spPr/>
      <dgm:t>
        <a:bodyPr/>
        <a:lstStyle/>
        <a:p>
          <a:endParaRPr lang="en-US"/>
        </a:p>
      </dgm:t>
    </dgm:pt>
    <dgm:pt modelId="{5C84BD45-4616-4B2C-8D1B-3CD3FC953D4E}" type="pres">
      <dgm:prSet presAssocID="{872CAB87-4B5B-4BE0-89A7-F3EBC9987899}" presName="linear" presStyleCnt="0">
        <dgm:presLayoutVars>
          <dgm:animLvl val="lvl"/>
          <dgm:resizeHandles val="exact"/>
        </dgm:presLayoutVars>
      </dgm:prSet>
      <dgm:spPr/>
    </dgm:pt>
    <dgm:pt modelId="{C740E146-B972-4901-AEFC-6535A84E7AD6}" type="pres">
      <dgm:prSet presAssocID="{A0799822-D523-43AD-88C7-44C1A27A35F3}" presName="parentText" presStyleLbl="node1" presStyleIdx="0" presStyleCnt="1" custScaleY="51356" custLinFactNeighborY="-46628">
        <dgm:presLayoutVars>
          <dgm:chMax val="0"/>
          <dgm:bulletEnabled val="1"/>
        </dgm:presLayoutVars>
      </dgm:prSet>
      <dgm:spPr/>
    </dgm:pt>
    <dgm:pt modelId="{AA9BD20C-2C65-4E35-AC67-3EC359978178}" type="pres">
      <dgm:prSet presAssocID="{A0799822-D523-43AD-88C7-44C1A27A35F3}" presName="childText" presStyleLbl="revTx" presStyleIdx="0" presStyleCnt="1" custScaleY="84614" custLinFactNeighborY="-58379">
        <dgm:presLayoutVars>
          <dgm:bulletEnabled val="1"/>
        </dgm:presLayoutVars>
      </dgm:prSet>
      <dgm:spPr/>
    </dgm:pt>
  </dgm:ptLst>
  <dgm:cxnLst>
    <dgm:cxn modelId="{78BE6E03-DA6E-450A-92C5-2ED90CC22930}" type="presOf" srcId="{93036129-AEF5-4D5E-9622-B024CDBDC24F}" destId="{AA9BD20C-2C65-4E35-AC67-3EC359978178}" srcOrd="0" destOrd="2" presId="urn:microsoft.com/office/officeart/2005/8/layout/vList2"/>
    <dgm:cxn modelId="{A1CE7207-C3F4-4010-8275-D397F20486D9}" srcId="{A0799822-D523-43AD-88C7-44C1A27A35F3}" destId="{93036129-AEF5-4D5E-9622-B024CDBDC24F}" srcOrd="2" destOrd="0" parTransId="{03BA4C2E-0AB8-4460-A95F-A0DD4AEEA7FC}" sibTransId="{D127A2AC-DD15-480D-BAC6-5BC98F6796B2}"/>
    <dgm:cxn modelId="{646AD037-0F84-4D3C-8681-569A13B268D1}" srcId="{A0799822-D523-43AD-88C7-44C1A27A35F3}" destId="{F8B0F2E5-8AED-40C1-9274-7E4EE3CA3B2A}" srcOrd="3" destOrd="0" parTransId="{71324DB3-5C0A-4197-BADC-4A93EC481DB9}" sibTransId="{BDFD8790-3783-4DE9-ABA2-D0F7B93C6DA3}"/>
    <dgm:cxn modelId="{7785CE5D-E1F7-4FE5-9BFD-65CBF1969338}" srcId="{872CAB87-4B5B-4BE0-89A7-F3EBC9987899}" destId="{A0799822-D523-43AD-88C7-44C1A27A35F3}" srcOrd="0" destOrd="0" parTransId="{ABFBFCA5-B977-4DEF-A6E4-14F0A2715C9E}" sibTransId="{765BC577-0A61-4438-B25E-3150ED15D636}"/>
    <dgm:cxn modelId="{A470306F-EB36-4633-BFDF-D0398C4981F1}" srcId="{A0799822-D523-43AD-88C7-44C1A27A35F3}" destId="{9F03BBF5-FAAA-4CFC-98A1-69E066D8EE35}" srcOrd="0" destOrd="0" parTransId="{D6B80054-A4B3-4FBE-9D89-1637B1BF4ECA}" sibTransId="{BF5F1761-B899-4CDC-B947-99B624CFDEEA}"/>
    <dgm:cxn modelId="{4D4AB870-5342-4C98-96CE-6401800AC13E}" type="presOf" srcId="{A0799822-D523-43AD-88C7-44C1A27A35F3}" destId="{C740E146-B972-4901-AEFC-6535A84E7AD6}" srcOrd="0" destOrd="0" presId="urn:microsoft.com/office/officeart/2005/8/layout/vList2"/>
    <dgm:cxn modelId="{138B4452-0B7B-4ABC-8F25-FE86D060CFF1}" type="presOf" srcId="{9F03BBF5-FAAA-4CFC-98A1-69E066D8EE35}" destId="{AA9BD20C-2C65-4E35-AC67-3EC359978178}" srcOrd="0" destOrd="0" presId="urn:microsoft.com/office/officeart/2005/8/layout/vList2"/>
    <dgm:cxn modelId="{147C7B9B-D5F1-4A85-B8C0-A5E1FB47F3AD}" type="presOf" srcId="{F8B0F2E5-8AED-40C1-9274-7E4EE3CA3B2A}" destId="{AA9BD20C-2C65-4E35-AC67-3EC359978178}" srcOrd="0" destOrd="3" presId="urn:microsoft.com/office/officeart/2005/8/layout/vList2"/>
    <dgm:cxn modelId="{458307AD-5C14-4F1A-B3C3-D2F202DBF8DF}" srcId="{A0799822-D523-43AD-88C7-44C1A27A35F3}" destId="{5A2C8E26-D121-49E2-88BF-A6B366ED8D89}" srcOrd="1" destOrd="0" parTransId="{2337B136-3275-44DB-BFE5-9733C4F268ED}" sibTransId="{E36792D9-79A3-49F8-9405-7449D358D42B}"/>
    <dgm:cxn modelId="{ADF3B1B7-3F75-4AA0-8269-08FC9F66B67C}" type="presOf" srcId="{5A2C8E26-D121-49E2-88BF-A6B366ED8D89}" destId="{AA9BD20C-2C65-4E35-AC67-3EC359978178}" srcOrd="0" destOrd="1" presId="urn:microsoft.com/office/officeart/2005/8/layout/vList2"/>
    <dgm:cxn modelId="{73ADFDB9-483F-400D-AC65-ACBEA5CB6F19}" type="presOf" srcId="{34F266D1-1F79-4D3E-A706-FFCBECEF5CD6}" destId="{AA9BD20C-2C65-4E35-AC67-3EC359978178}" srcOrd="0" destOrd="4" presId="urn:microsoft.com/office/officeart/2005/8/layout/vList2"/>
    <dgm:cxn modelId="{CAEC75C1-3E37-44B9-B139-30BFFBD00698}" srcId="{A0799822-D523-43AD-88C7-44C1A27A35F3}" destId="{34F266D1-1F79-4D3E-A706-FFCBECEF5CD6}" srcOrd="4" destOrd="0" parTransId="{89A4CC9E-373E-4F04-AD66-083F61436DF0}" sibTransId="{B1CEE89F-6B2A-4701-BB15-77DA8ABB5187}"/>
    <dgm:cxn modelId="{3678AAF4-392B-415C-AC0B-222DF80727F6}" type="presOf" srcId="{872CAB87-4B5B-4BE0-89A7-F3EBC9987899}" destId="{5C84BD45-4616-4B2C-8D1B-3CD3FC953D4E}" srcOrd="0" destOrd="0" presId="urn:microsoft.com/office/officeart/2005/8/layout/vList2"/>
    <dgm:cxn modelId="{E1470988-B657-4C1D-8857-A8C75633774A}" type="presParOf" srcId="{5C84BD45-4616-4B2C-8D1B-3CD3FC953D4E}" destId="{C740E146-B972-4901-AEFC-6535A84E7AD6}" srcOrd="0" destOrd="0" presId="urn:microsoft.com/office/officeart/2005/8/layout/vList2"/>
    <dgm:cxn modelId="{FB3D1B12-CF53-4298-BFD6-82108F1E6A36}" type="presParOf" srcId="{5C84BD45-4616-4B2C-8D1B-3CD3FC953D4E}" destId="{AA9BD20C-2C65-4E35-AC67-3EC359978178}"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A9A09C3-7A61-4B83-BC9E-22A76418077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03E1020-41CD-4BDC-A8EF-30D3498C653D}">
      <dgm:prSet custT="1"/>
      <dgm:spPr/>
      <dgm:t>
        <a:bodyPr/>
        <a:lstStyle/>
        <a:p>
          <a:r>
            <a:rPr lang="en-US" sz="2400" b="1" u="sng" dirty="0"/>
            <a:t>Grant Agreements include</a:t>
          </a:r>
          <a:r>
            <a:rPr lang="en-US" sz="2400" b="1" dirty="0"/>
            <a:t>:</a:t>
          </a:r>
          <a:endParaRPr lang="en-US" sz="2400" dirty="0"/>
        </a:p>
      </dgm:t>
    </dgm:pt>
    <dgm:pt modelId="{A010C2F9-011E-46A7-BF17-769F141F6CB0}" type="parTrans" cxnId="{DEC31DEA-1876-4183-9590-2656801862EA}">
      <dgm:prSet/>
      <dgm:spPr/>
      <dgm:t>
        <a:bodyPr/>
        <a:lstStyle/>
        <a:p>
          <a:endParaRPr lang="en-US"/>
        </a:p>
      </dgm:t>
    </dgm:pt>
    <dgm:pt modelId="{A65F3FB9-A486-4B2D-95AF-43BB99565D13}" type="sibTrans" cxnId="{DEC31DEA-1876-4183-9590-2656801862EA}">
      <dgm:prSet/>
      <dgm:spPr/>
      <dgm:t>
        <a:bodyPr/>
        <a:lstStyle/>
        <a:p>
          <a:endParaRPr lang="en-US"/>
        </a:p>
      </dgm:t>
    </dgm:pt>
    <dgm:pt modelId="{4CA5169E-74FD-4EA8-8972-B70336D0038D}">
      <dgm:prSet custT="1"/>
      <dgm:spPr/>
      <dgm:t>
        <a:bodyPr/>
        <a:lstStyle/>
        <a:p>
          <a:r>
            <a:rPr lang="en-US" sz="2400" b="1" dirty="0">
              <a:ea typeface="Tahoma" panose="020B0604030504040204" pitchFamily="34" charset="0"/>
              <a:cs typeface="Tahoma" panose="020B0604030504040204" pitchFamily="34" charset="0"/>
            </a:rPr>
            <a:t>NBRC Project Number.</a:t>
          </a:r>
          <a:r>
            <a:rPr lang="en-US" sz="2400" dirty="0">
              <a:ea typeface="Tahoma" panose="020B0604030504040204" pitchFamily="34" charset="0"/>
              <a:cs typeface="Tahoma" panose="020B0604030504040204" pitchFamily="34" charset="0"/>
            </a:rPr>
            <a:t> This number must be included in all documentation and emails that are sent to the States or NBRC offices. Example: GT-24SCV-00000 </a:t>
          </a:r>
          <a:endParaRPr lang="en-US" sz="2400" dirty="0"/>
        </a:p>
      </dgm:t>
    </dgm:pt>
    <dgm:pt modelId="{C78E653E-DCEE-4B6E-BCCF-FE92C9C6513F}" type="parTrans" cxnId="{F2D61BBF-7A01-4643-A1C2-39D2A246601F}">
      <dgm:prSet/>
      <dgm:spPr/>
      <dgm:t>
        <a:bodyPr/>
        <a:lstStyle/>
        <a:p>
          <a:endParaRPr lang="en-US"/>
        </a:p>
      </dgm:t>
    </dgm:pt>
    <dgm:pt modelId="{546A125A-8EC8-4748-A031-59C2C32583E9}" type="sibTrans" cxnId="{F2D61BBF-7A01-4643-A1C2-39D2A246601F}">
      <dgm:prSet/>
      <dgm:spPr/>
      <dgm:t>
        <a:bodyPr/>
        <a:lstStyle/>
        <a:p>
          <a:endParaRPr lang="en-US"/>
        </a:p>
      </dgm:t>
    </dgm:pt>
    <dgm:pt modelId="{B7935C0C-5FF3-4117-B5E4-65573D247848}">
      <dgm:prSet custT="1"/>
      <dgm:spPr/>
      <dgm:t>
        <a:bodyPr/>
        <a:lstStyle/>
        <a:p>
          <a:r>
            <a:rPr lang="en-US" sz="2400" b="1" dirty="0">
              <a:ea typeface="Tahoma" panose="020B0604030504040204" pitchFamily="34" charset="0"/>
              <a:cs typeface="Tahoma" panose="020B0604030504040204" pitchFamily="34" charset="0"/>
            </a:rPr>
            <a:t>Contact information </a:t>
          </a:r>
          <a:r>
            <a:rPr lang="en-US" sz="2400" dirty="0">
              <a:ea typeface="Tahoma" panose="020B0604030504040204" pitchFamily="34" charset="0"/>
              <a:cs typeface="Tahoma" panose="020B0604030504040204" pitchFamily="34" charset="0"/>
            </a:rPr>
            <a:t>for both the grantee and NBRC. Changes to primary contacts or authorized official require grantee to submit the </a:t>
          </a:r>
          <a:r>
            <a:rPr lang="en-US" sz="2400" dirty="0">
              <a:ea typeface="Tahoma" panose="020B0604030504040204" pitchFamily="34" charset="0"/>
              <a:cs typeface="Tahoma" panose="020B0604030504040204" pitchFamily="34" charset="0"/>
              <a:hlinkClick xmlns:r="http://schemas.openxmlformats.org/officeDocument/2006/relationships" r:id="rId1"/>
            </a:rPr>
            <a:t>Key Contacts Form</a:t>
          </a:r>
          <a:r>
            <a:rPr lang="en-US" sz="2400" dirty="0">
              <a:ea typeface="Tahoma" panose="020B0604030504040204" pitchFamily="34" charset="0"/>
              <a:cs typeface="Tahoma" panose="020B0604030504040204" pitchFamily="34" charset="0"/>
            </a:rPr>
            <a:t> and an updated Authorized Official Resolution (AOR) to NBRC. </a:t>
          </a:r>
        </a:p>
      </dgm:t>
    </dgm:pt>
    <dgm:pt modelId="{35D8F80F-3772-4B4B-8598-3837D2D4C595}" type="parTrans" cxnId="{B69732BF-ADFD-45C8-9AEE-C02EF18D9DEF}">
      <dgm:prSet/>
      <dgm:spPr/>
      <dgm:t>
        <a:bodyPr/>
        <a:lstStyle/>
        <a:p>
          <a:endParaRPr lang="en-US"/>
        </a:p>
      </dgm:t>
    </dgm:pt>
    <dgm:pt modelId="{B793D06B-00DB-4A79-8832-B3CCECEFBB4F}" type="sibTrans" cxnId="{B69732BF-ADFD-45C8-9AEE-C02EF18D9DEF}">
      <dgm:prSet/>
      <dgm:spPr/>
      <dgm:t>
        <a:bodyPr/>
        <a:lstStyle/>
        <a:p>
          <a:endParaRPr lang="en-US"/>
        </a:p>
      </dgm:t>
    </dgm:pt>
    <dgm:pt modelId="{89DD5745-8994-4749-9089-F425B9FE14ED}">
      <dgm:prSet custT="1"/>
      <dgm:spPr/>
      <dgm:t>
        <a:bodyPr/>
        <a:lstStyle/>
        <a:p>
          <a:r>
            <a:rPr lang="en-US" sz="2400" b="1" dirty="0">
              <a:ea typeface="Tahoma" panose="020B0604030504040204" pitchFamily="34" charset="0"/>
              <a:cs typeface="Tahoma" panose="020B0604030504040204" pitchFamily="34" charset="0"/>
            </a:rPr>
            <a:t>Period of Performance.</a:t>
          </a:r>
          <a:r>
            <a:rPr lang="en-US" sz="2400" dirty="0">
              <a:ea typeface="Tahoma" panose="020B0604030504040204" pitchFamily="34" charset="0"/>
              <a:cs typeface="Tahoma" panose="020B0604030504040204" pitchFamily="34" charset="0"/>
            </a:rPr>
            <a:t> </a:t>
          </a:r>
          <a:r>
            <a:rPr lang="en-US" sz="2400" dirty="0"/>
            <a:t>This is the start and end date of the project to be completed. 2024 Spring Round Catalyst Grants August 1, 2024 – September 30, 2027.</a:t>
          </a:r>
          <a:endParaRPr lang="en-US" sz="2400" dirty="0">
            <a:ea typeface="Tahoma" panose="020B0604030504040204" pitchFamily="34" charset="0"/>
            <a:cs typeface="Tahoma" panose="020B0604030504040204" pitchFamily="34" charset="0"/>
          </a:endParaRPr>
        </a:p>
      </dgm:t>
    </dgm:pt>
    <dgm:pt modelId="{819C7E4A-367B-4397-A0F6-41D63DF95AF2}" type="parTrans" cxnId="{6D15F63C-7AAA-4BDC-B72F-72EB86941193}">
      <dgm:prSet/>
      <dgm:spPr/>
      <dgm:t>
        <a:bodyPr/>
        <a:lstStyle/>
        <a:p>
          <a:endParaRPr lang="en-US"/>
        </a:p>
      </dgm:t>
    </dgm:pt>
    <dgm:pt modelId="{E8481712-D331-4A2A-BB4C-4B973DA45F69}" type="sibTrans" cxnId="{6D15F63C-7AAA-4BDC-B72F-72EB86941193}">
      <dgm:prSet/>
      <dgm:spPr/>
      <dgm:t>
        <a:bodyPr/>
        <a:lstStyle/>
        <a:p>
          <a:endParaRPr lang="en-US"/>
        </a:p>
      </dgm:t>
    </dgm:pt>
    <dgm:pt modelId="{F9575CCF-1993-4B93-AC27-2FD301F5BFF1}">
      <dgm:prSet custT="1"/>
      <dgm:spPr/>
      <dgm:t>
        <a:bodyPr/>
        <a:lstStyle/>
        <a:p>
          <a:r>
            <a:rPr lang="en-US" sz="2400" b="1" dirty="0"/>
            <a:t>Grant Amount. </a:t>
          </a:r>
          <a:r>
            <a:rPr lang="en-US" sz="2400" dirty="0"/>
            <a:t>The NBRC grant amount cannot be increased for any reason.</a:t>
          </a:r>
          <a:endParaRPr lang="en-US" sz="2400" dirty="0">
            <a:ea typeface="Tahoma" panose="020B0604030504040204" pitchFamily="34" charset="0"/>
            <a:cs typeface="Tahoma" panose="020B0604030504040204" pitchFamily="34" charset="0"/>
          </a:endParaRPr>
        </a:p>
      </dgm:t>
    </dgm:pt>
    <dgm:pt modelId="{0DAAFFD8-90FF-4E6B-B630-EC0A7B1FE67D}" type="parTrans" cxnId="{A68F9728-3584-447F-8079-D729BA2D9C54}">
      <dgm:prSet/>
      <dgm:spPr/>
      <dgm:t>
        <a:bodyPr/>
        <a:lstStyle/>
        <a:p>
          <a:endParaRPr lang="en-US"/>
        </a:p>
      </dgm:t>
    </dgm:pt>
    <dgm:pt modelId="{6D358A5C-BAA8-45A5-913A-BAF9ACDF3C68}" type="sibTrans" cxnId="{A68F9728-3584-447F-8079-D729BA2D9C54}">
      <dgm:prSet/>
      <dgm:spPr/>
      <dgm:t>
        <a:bodyPr/>
        <a:lstStyle/>
        <a:p>
          <a:endParaRPr lang="en-US"/>
        </a:p>
      </dgm:t>
    </dgm:pt>
    <dgm:pt modelId="{6789DA8D-DA2D-43F3-B4D8-EF5E08DA3751}">
      <dgm:prSet custT="1"/>
      <dgm:spPr/>
      <dgm:t>
        <a:bodyPr/>
        <a:lstStyle/>
        <a:p>
          <a:r>
            <a:rPr lang="en-US" sz="2400" b="1" dirty="0"/>
            <a:t>Required Match/Cost share. </a:t>
          </a:r>
          <a:r>
            <a:rPr lang="en-US" sz="2400" dirty="0"/>
            <a:t>This is the amount of other funds necessary to complete the project as presented. This information must be documented during the project period.  </a:t>
          </a:r>
          <a:r>
            <a:rPr lang="en-US" sz="2400" dirty="0">
              <a:ea typeface="Tahoma" panose="020B0604030504040204" pitchFamily="34" charset="0"/>
              <a:cs typeface="Tahoma" panose="020B0604030504040204" pitchFamily="34" charset="0"/>
            </a:rPr>
            <a:t> </a:t>
          </a:r>
        </a:p>
      </dgm:t>
    </dgm:pt>
    <dgm:pt modelId="{A34ABFA1-31C4-4C18-B73C-03B9B7CC6104}" type="parTrans" cxnId="{0D88AC06-DC82-4053-A401-B28B598AF4E1}">
      <dgm:prSet/>
      <dgm:spPr/>
      <dgm:t>
        <a:bodyPr/>
        <a:lstStyle/>
        <a:p>
          <a:endParaRPr lang="en-US"/>
        </a:p>
      </dgm:t>
    </dgm:pt>
    <dgm:pt modelId="{D4B9030D-AEC6-4878-BB02-630967D6344B}" type="sibTrans" cxnId="{0D88AC06-DC82-4053-A401-B28B598AF4E1}">
      <dgm:prSet/>
      <dgm:spPr/>
      <dgm:t>
        <a:bodyPr/>
        <a:lstStyle/>
        <a:p>
          <a:endParaRPr lang="en-US"/>
        </a:p>
      </dgm:t>
    </dgm:pt>
    <dgm:pt modelId="{6EDBE88C-1EB8-4631-87B2-2DEEA9C66DD9}" type="pres">
      <dgm:prSet presAssocID="{BA9A09C3-7A61-4B83-BC9E-22A764180777}" presName="linear" presStyleCnt="0">
        <dgm:presLayoutVars>
          <dgm:animLvl val="lvl"/>
          <dgm:resizeHandles val="exact"/>
        </dgm:presLayoutVars>
      </dgm:prSet>
      <dgm:spPr/>
    </dgm:pt>
    <dgm:pt modelId="{BBFF034A-9DDE-4109-A182-3B69EA12482C}" type="pres">
      <dgm:prSet presAssocID="{403E1020-41CD-4BDC-A8EF-30D3498C653D}" presName="parentText" presStyleLbl="node1" presStyleIdx="0" presStyleCnt="1" custScaleY="49751" custLinFactNeighborX="90" custLinFactNeighborY="-9860">
        <dgm:presLayoutVars>
          <dgm:chMax val="0"/>
          <dgm:bulletEnabled val="1"/>
        </dgm:presLayoutVars>
      </dgm:prSet>
      <dgm:spPr/>
    </dgm:pt>
    <dgm:pt modelId="{2C2D9951-AA7D-4975-AEBD-7EB2C77A2510}" type="pres">
      <dgm:prSet presAssocID="{403E1020-41CD-4BDC-A8EF-30D3498C653D}" presName="childText" presStyleLbl="revTx" presStyleIdx="0" presStyleCnt="1" custScaleY="97789">
        <dgm:presLayoutVars>
          <dgm:bulletEnabled val="1"/>
        </dgm:presLayoutVars>
      </dgm:prSet>
      <dgm:spPr/>
    </dgm:pt>
  </dgm:ptLst>
  <dgm:cxnLst>
    <dgm:cxn modelId="{526E0502-C729-4EE5-986F-80474F709D86}" type="presOf" srcId="{89DD5745-8994-4749-9089-F425B9FE14ED}" destId="{2C2D9951-AA7D-4975-AEBD-7EB2C77A2510}" srcOrd="0" destOrd="2" presId="urn:microsoft.com/office/officeart/2005/8/layout/vList2"/>
    <dgm:cxn modelId="{0D88AC06-DC82-4053-A401-B28B598AF4E1}" srcId="{403E1020-41CD-4BDC-A8EF-30D3498C653D}" destId="{6789DA8D-DA2D-43F3-B4D8-EF5E08DA3751}" srcOrd="4" destOrd="0" parTransId="{A34ABFA1-31C4-4C18-B73C-03B9B7CC6104}" sibTransId="{D4B9030D-AEC6-4878-BB02-630967D6344B}"/>
    <dgm:cxn modelId="{8844EA11-1B56-4E92-8512-70CD6518363F}" type="presOf" srcId="{B7935C0C-5FF3-4117-B5E4-65573D247848}" destId="{2C2D9951-AA7D-4975-AEBD-7EB2C77A2510}" srcOrd="0" destOrd="1" presId="urn:microsoft.com/office/officeart/2005/8/layout/vList2"/>
    <dgm:cxn modelId="{A68F9728-3584-447F-8079-D729BA2D9C54}" srcId="{403E1020-41CD-4BDC-A8EF-30D3498C653D}" destId="{F9575CCF-1993-4B93-AC27-2FD301F5BFF1}" srcOrd="3" destOrd="0" parTransId="{0DAAFFD8-90FF-4E6B-B630-EC0A7B1FE67D}" sibTransId="{6D358A5C-BAA8-45A5-913A-BAF9ACDF3C68}"/>
    <dgm:cxn modelId="{39A7832B-B3A6-449B-88A4-24B591B2A969}" type="presOf" srcId="{BA9A09C3-7A61-4B83-BC9E-22A764180777}" destId="{6EDBE88C-1EB8-4631-87B2-2DEEA9C66DD9}" srcOrd="0" destOrd="0" presId="urn:microsoft.com/office/officeart/2005/8/layout/vList2"/>
    <dgm:cxn modelId="{DA056B35-2896-4138-801A-1CFD62C215F5}" type="presOf" srcId="{4CA5169E-74FD-4EA8-8972-B70336D0038D}" destId="{2C2D9951-AA7D-4975-AEBD-7EB2C77A2510}" srcOrd="0" destOrd="0" presId="urn:microsoft.com/office/officeart/2005/8/layout/vList2"/>
    <dgm:cxn modelId="{6D15F63C-7AAA-4BDC-B72F-72EB86941193}" srcId="{403E1020-41CD-4BDC-A8EF-30D3498C653D}" destId="{89DD5745-8994-4749-9089-F425B9FE14ED}" srcOrd="2" destOrd="0" parTransId="{819C7E4A-367B-4397-A0F6-41D63DF95AF2}" sibTransId="{E8481712-D331-4A2A-BB4C-4B973DA45F69}"/>
    <dgm:cxn modelId="{B9D0D193-5211-43FC-9947-D79D0241C535}" type="presOf" srcId="{403E1020-41CD-4BDC-A8EF-30D3498C653D}" destId="{BBFF034A-9DDE-4109-A182-3B69EA12482C}" srcOrd="0" destOrd="0" presId="urn:microsoft.com/office/officeart/2005/8/layout/vList2"/>
    <dgm:cxn modelId="{6D32FC9E-0EAA-433B-88B5-43E5250D2566}" type="presOf" srcId="{6789DA8D-DA2D-43F3-B4D8-EF5E08DA3751}" destId="{2C2D9951-AA7D-4975-AEBD-7EB2C77A2510}" srcOrd="0" destOrd="4" presId="urn:microsoft.com/office/officeart/2005/8/layout/vList2"/>
    <dgm:cxn modelId="{F2D61BBF-7A01-4643-A1C2-39D2A246601F}" srcId="{403E1020-41CD-4BDC-A8EF-30D3498C653D}" destId="{4CA5169E-74FD-4EA8-8972-B70336D0038D}" srcOrd="0" destOrd="0" parTransId="{C78E653E-DCEE-4B6E-BCCF-FE92C9C6513F}" sibTransId="{546A125A-8EC8-4748-A031-59C2C32583E9}"/>
    <dgm:cxn modelId="{B69732BF-ADFD-45C8-9AEE-C02EF18D9DEF}" srcId="{403E1020-41CD-4BDC-A8EF-30D3498C653D}" destId="{B7935C0C-5FF3-4117-B5E4-65573D247848}" srcOrd="1" destOrd="0" parTransId="{35D8F80F-3772-4B4B-8598-3837D2D4C595}" sibTransId="{B793D06B-00DB-4A79-8832-B3CCECEFBB4F}"/>
    <dgm:cxn modelId="{DEC31DEA-1876-4183-9590-2656801862EA}" srcId="{BA9A09C3-7A61-4B83-BC9E-22A764180777}" destId="{403E1020-41CD-4BDC-A8EF-30D3498C653D}" srcOrd="0" destOrd="0" parTransId="{A010C2F9-011E-46A7-BF17-769F141F6CB0}" sibTransId="{A65F3FB9-A486-4B2D-95AF-43BB99565D13}"/>
    <dgm:cxn modelId="{28C1DCFD-BC57-4ECB-812D-A0688042841C}" type="presOf" srcId="{F9575CCF-1993-4B93-AC27-2FD301F5BFF1}" destId="{2C2D9951-AA7D-4975-AEBD-7EB2C77A2510}" srcOrd="0" destOrd="3" presId="urn:microsoft.com/office/officeart/2005/8/layout/vList2"/>
    <dgm:cxn modelId="{11466E02-602C-41A9-B5B7-C7789A4C4C80}" type="presParOf" srcId="{6EDBE88C-1EB8-4631-87B2-2DEEA9C66DD9}" destId="{BBFF034A-9DDE-4109-A182-3B69EA12482C}" srcOrd="0" destOrd="0" presId="urn:microsoft.com/office/officeart/2005/8/layout/vList2"/>
    <dgm:cxn modelId="{B41BF90F-DB0B-4F12-9BA5-6ECF6F1551DA}" type="presParOf" srcId="{6EDBE88C-1EB8-4631-87B2-2DEEA9C66DD9}" destId="{2C2D9951-AA7D-4975-AEBD-7EB2C77A2510}"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A9A09C3-7A61-4B83-BC9E-22A76418077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03E1020-41CD-4BDC-A8EF-30D3498C653D}">
      <dgm:prSet custT="1"/>
      <dgm:spPr/>
      <dgm:t>
        <a:bodyPr/>
        <a:lstStyle/>
        <a:p>
          <a:r>
            <a:rPr lang="en-US" sz="2400" b="1" u="sng" dirty="0"/>
            <a:t>Grant Agreements include</a:t>
          </a:r>
          <a:r>
            <a:rPr lang="en-US" sz="2400" b="1" dirty="0"/>
            <a:t>:</a:t>
          </a:r>
          <a:endParaRPr lang="en-US" sz="2400" dirty="0"/>
        </a:p>
      </dgm:t>
    </dgm:pt>
    <dgm:pt modelId="{A010C2F9-011E-46A7-BF17-769F141F6CB0}" type="parTrans" cxnId="{DEC31DEA-1876-4183-9590-2656801862EA}">
      <dgm:prSet/>
      <dgm:spPr/>
      <dgm:t>
        <a:bodyPr/>
        <a:lstStyle/>
        <a:p>
          <a:endParaRPr lang="en-US"/>
        </a:p>
      </dgm:t>
    </dgm:pt>
    <dgm:pt modelId="{A65F3FB9-A486-4B2D-95AF-43BB99565D13}" type="sibTrans" cxnId="{DEC31DEA-1876-4183-9590-2656801862EA}">
      <dgm:prSet/>
      <dgm:spPr/>
      <dgm:t>
        <a:bodyPr/>
        <a:lstStyle/>
        <a:p>
          <a:endParaRPr lang="en-US"/>
        </a:p>
      </dgm:t>
    </dgm:pt>
    <dgm:pt modelId="{4CA5169E-74FD-4EA8-8972-B70336D0038D}">
      <dgm:prSet custT="1"/>
      <dgm:spPr/>
      <dgm:t>
        <a:bodyPr/>
        <a:lstStyle/>
        <a:p>
          <a:r>
            <a:rPr lang="en-US" sz="2400" b="1" dirty="0"/>
            <a:t>Reimbursement Rate. </a:t>
          </a:r>
          <a:r>
            <a:rPr lang="en-US" sz="2400" dirty="0"/>
            <a:t>This is the ratio of requested NBRC funds to expended match/cost share funds.</a:t>
          </a:r>
        </a:p>
      </dgm:t>
    </dgm:pt>
    <dgm:pt modelId="{C78E653E-DCEE-4B6E-BCCF-FE92C9C6513F}" type="parTrans" cxnId="{F2D61BBF-7A01-4643-A1C2-39D2A246601F}">
      <dgm:prSet/>
      <dgm:spPr/>
      <dgm:t>
        <a:bodyPr/>
        <a:lstStyle/>
        <a:p>
          <a:endParaRPr lang="en-US"/>
        </a:p>
      </dgm:t>
    </dgm:pt>
    <dgm:pt modelId="{546A125A-8EC8-4748-A031-59C2C32583E9}" type="sibTrans" cxnId="{F2D61BBF-7A01-4643-A1C2-39D2A246601F}">
      <dgm:prSet/>
      <dgm:spPr/>
      <dgm:t>
        <a:bodyPr/>
        <a:lstStyle/>
        <a:p>
          <a:endParaRPr lang="en-US"/>
        </a:p>
      </dgm:t>
    </dgm:pt>
    <dgm:pt modelId="{AB47F470-264C-4C92-85AA-14A20565A47E}">
      <dgm:prSet custT="1"/>
      <dgm:spPr/>
      <dgm:t>
        <a:bodyPr/>
        <a:lstStyle/>
        <a:p>
          <a:r>
            <a:rPr lang="en-US" sz="2400" b="1" dirty="0"/>
            <a:t>Indirect Cost Rate.</a:t>
          </a:r>
          <a:r>
            <a:rPr lang="en-US" sz="2400" dirty="0"/>
            <a:t> If applicable, this is the approved rate that has been agreed upon by the grantee and their Federal Cognizant Agency for indirect costs. </a:t>
          </a:r>
        </a:p>
      </dgm:t>
    </dgm:pt>
    <dgm:pt modelId="{99C5E227-79A1-4368-93BE-DA1B18C01C66}" type="parTrans" cxnId="{9E5E2314-4830-419A-A460-F7443446DC25}">
      <dgm:prSet/>
      <dgm:spPr/>
      <dgm:t>
        <a:bodyPr/>
        <a:lstStyle/>
        <a:p>
          <a:endParaRPr lang="en-US"/>
        </a:p>
      </dgm:t>
    </dgm:pt>
    <dgm:pt modelId="{67546C58-C7B6-4CDE-8E61-3DE700933D6A}" type="sibTrans" cxnId="{9E5E2314-4830-419A-A460-F7443446DC25}">
      <dgm:prSet/>
      <dgm:spPr/>
      <dgm:t>
        <a:bodyPr/>
        <a:lstStyle/>
        <a:p>
          <a:endParaRPr lang="en-US"/>
        </a:p>
      </dgm:t>
    </dgm:pt>
    <dgm:pt modelId="{750899F2-C183-4E50-9C09-25A06F1B0195}">
      <dgm:prSet custT="1"/>
      <dgm:spPr/>
      <dgm:t>
        <a:bodyPr/>
        <a:lstStyle/>
        <a:p>
          <a:r>
            <a:rPr lang="en-US" sz="2400" b="1" dirty="0"/>
            <a:t>Budget. </a:t>
          </a:r>
          <a:r>
            <a:rPr lang="en-US" sz="2400" dirty="0"/>
            <a:t>Line items of expenditures. These line items may not be changed by the recipient without prior written approval by NBRC (2 CFR 200.308). </a:t>
          </a:r>
        </a:p>
      </dgm:t>
    </dgm:pt>
    <dgm:pt modelId="{3031FF21-2D29-463F-BAF9-5BA2DB0D30EC}" type="parTrans" cxnId="{357E89DD-65AE-403D-81B0-CC479BADCDD5}">
      <dgm:prSet/>
      <dgm:spPr/>
      <dgm:t>
        <a:bodyPr/>
        <a:lstStyle/>
        <a:p>
          <a:endParaRPr lang="en-US"/>
        </a:p>
      </dgm:t>
    </dgm:pt>
    <dgm:pt modelId="{97D57201-3E4E-423F-9AE1-56C59A391231}" type="sibTrans" cxnId="{357E89DD-65AE-403D-81B0-CC479BADCDD5}">
      <dgm:prSet/>
      <dgm:spPr/>
      <dgm:t>
        <a:bodyPr/>
        <a:lstStyle/>
        <a:p>
          <a:endParaRPr lang="en-US"/>
        </a:p>
      </dgm:t>
    </dgm:pt>
    <dgm:pt modelId="{295A54EA-C6FC-413A-82AD-FE114961283E}">
      <dgm:prSet custT="1"/>
      <dgm:spPr/>
      <dgm:t>
        <a:bodyPr/>
        <a:lstStyle/>
        <a:p>
          <a:r>
            <a:rPr lang="en-US" sz="2400" b="1" dirty="0">
              <a:ea typeface="Tahoma" panose="020B0604030504040204" pitchFamily="34" charset="0"/>
              <a:cs typeface="Tahoma" panose="020B0604030504040204" pitchFamily="34" charset="0"/>
            </a:rPr>
            <a:t>Grant Provisions. </a:t>
          </a:r>
          <a:r>
            <a:rPr lang="en-US" sz="2400" dirty="0"/>
            <a:t>the laws and agreements that a grantee is required to follow as part of the contract with a federal awarding agency.  Including Build America, Buy America Act (BABAA)</a:t>
          </a:r>
        </a:p>
      </dgm:t>
    </dgm:pt>
    <dgm:pt modelId="{16F7E83E-1467-41BC-994F-09D295ABF1A2}" type="parTrans" cxnId="{E836A971-21BB-44D0-8B7B-D8CA4DE8824D}">
      <dgm:prSet/>
      <dgm:spPr/>
      <dgm:t>
        <a:bodyPr/>
        <a:lstStyle/>
        <a:p>
          <a:endParaRPr lang="en-US"/>
        </a:p>
      </dgm:t>
    </dgm:pt>
    <dgm:pt modelId="{64FE2CCA-B28B-45A6-B0C6-4C6BFE9DAA7B}" type="sibTrans" cxnId="{E836A971-21BB-44D0-8B7B-D8CA4DE8824D}">
      <dgm:prSet/>
      <dgm:spPr/>
      <dgm:t>
        <a:bodyPr/>
        <a:lstStyle/>
        <a:p>
          <a:endParaRPr lang="en-US"/>
        </a:p>
      </dgm:t>
    </dgm:pt>
    <dgm:pt modelId="{6EDBE88C-1EB8-4631-87B2-2DEEA9C66DD9}" type="pres">
      <dgm:prSet presAssocID="{BA9A09C3-7A61-4B83-BC9E-22A764180777}" presName="linear" presStyleCnt="0">
        <dgm:presLayoutVars>
          <dgm:animLvl val="lvl"/>
          <dgm:resizeHandles val="exact"/>
        </dgm:presLayoutVars>
      </dgm:prSet>
      <dgm:spPr/>
    </dgm:pt>
    <dgm:pt modelId="{BBFF034A-9DDE-4109-A182-3B69EA12482C}" type="pres">
      <dgm:prSet presAssocID="{403E1020-41CD-4BDC-A8EF-30D3498C653D}" presName="parentText" presStyleLbl="node1" presStyleIdx="0" presStyleCnt="1" custScaleY="135280" custLinFactNeighborX="179" custLinFactNeighborY="-2626">
        <dgm:presLayoutVars>
          <dgm:chMax val="0"/>
          <dgm:bulletEnabled val="1"/>
        </dgm:presLayoutVars>
      </dgm:prSet>
      <dgm:spPr/>
    </dgm:pt>
    <dgm:pt modelId="{2C2D9951-AA7D-4975-AEBD-7EB2C77A2510}" type="pres">
      <dgm:prSet presAssocID="{403E1020-41CD-4BDC-A8EF-30D3498C653D}" presName="childText" presStyleLbl="revTx" presStyleIdx="0" presStyleCnt="1" custScaleY="140842">
        <dgm:presLayoutVars>
          <dgm:bulletEnabled val="1"/>
        </dgm:presLayoutVars>
      </dgm:prSet>
      <dgm:spPr/>
    </dgm:pt>
  </dgm:ptLst>
  <dgm:cxnLst>
    <dgm:cxn modelId="{9E5E2314-4830-419A-A460-F7443446DC25}" srcId="{403E1020-41CD-4BDC-A8EF-30D3498C653D}" destId="{AB47F470-264C-4C92-85AA-14A20565A47E}" srcOrd="1" destOrd="0" parTransId="{99C5E227-79A1-4368-93BE-DA1B18C01C66}" sibTransId="{67546C58-C7B6-4CDE-8E61-3DE700933D6A}"/>
    <dgm:cxn modelId="{365E4121-B04C-4056-8A7B-5F7484D85327}" type="presOf" srcId="{750899F2-C183-4E50-9C09-25A06F1B0195}" destId="{2C2D9951-AA7D-4975-AEBD-7EB2C77A2510}" srcOrd="0" destOrd="2" presId="urn:microsoft.com/office/officeart/2005/8/layout/vList2"/>
    <dgm:cxn modelId="{39A7832B-B3A6-449B-88A4-24B591B2A969}" type="presOf" srcId="{BA9A09C3-7A61-4B83-BC9E-22A764180777}" destId="{6EDBE88C-1EB8-4631-87B2-2DEEA9C66DD9}" srcOrd="0" destOrd="0" presId="urn:microsoft.com/office/officeart/2005/8/layout/vList2"/>
    <dgm:cxn modelId="{DA056B35-2896-4138-801A-1CFD62C215F5}" type="presOf" srcId="{4CA5169E-74FD-4EA8-8972-B70336D0038D}" destId="{2C2D9951-AA7D-4975-AEBD-7EB2C77A2510}" srcOrd="0" destOrd="0" presId="urn:microsoft.com/office/officeart/2005/8/layout/vList2"/>
    <dgm:cxn modelId="{0ADCC049-FEDE-4C42-BD53-70828DD831A5}" type="presOf" srcId="{AB47F470-264C-4C92-85AA-14A20565A47E}" destId="{2C2D9951-AA7D-4975-AEBD-7EB2C77A2510}" srcOrd="0" destOrd="1" presId="urn:microsoft.com/office/officeart/2005/8/layout/vList2"/>
    <dgm:cxn modelId="{E836A971-21BB-44D0-8B7B-D8CA4DE8824D}" srcId="{403E1020-41CD-4BDC-A8EF-30D3498C653D}" destId="{295A54EA-C6FC-413A-82AD-FE114961283E}" srcOrd="3" destOrd="0" parTransId="{16F7E83E-1467-41BC-994F-09D295ABF1A2}" sibTransId="{64FE2CCA-B28B-45A6-B0C6-4C6BFE9DAA7B}"/>
    <dgm:cxn modelId="{B9D0D193-5211-43FC-9947-D79D0241C535}" type="presOf" srcId="{403E1020-41CD-4BDC-A8EF-30D3498C653D}" destId="{BBFF034A-9DDE-4109-A182-3B69EA12482C}" srcOrd="0" destOrd="0" presId="urn:microsoft.com/office/officeart/2005/8/layout/vList2"/>
    <dgm:cxn modelId="{F2D61BBF-7A01-4643-A1C2-39D2A246601F}" srcId="{403E1020-41CD-4BDC-A8EF-30D3498C653D}" destId="{4CA5169E-74FD-4EA8-8972-B70336D0038D}" srcOrd="0" destOrd="0" parTransId="{C78E653E-DCEE-4B6E-BCCF-FE92C9C6513F}" sibTransId="{546A125A-8EC8-4748-A031-59C2C32583E9}"/>
    <dgm:cxn modelId="{7996CCC5-F992-4732-B0CB-20ED8664371E}" type="presOf" srcId="{295A54EA-C6FC-413A-82AD-FE114961283E}" destId="{2C2D9951-AA7D-4975-AEBD-7EB2C77A2510}" srcOrd="0" destOrd="3" presId="urn:microsoft.com/office/officeart/2005/8/layout/vList2"/>
    <dgm:cxn modelId="{357E89DD-65AE-403D-81B0-CC479BADCDD5}" srcId="{403E1020-41CD-4BDC-A8EF-30D3498C653D}" destId="{750899F2-C183-4E50-9C09-25A06F1B0195}" srcOrd="2" destOrd="0" parTransId="{3031FF21-2D29-463F-BAF9-5BA2DB0D30EC}" sibTransId="{97D57201-3E4E-423F-9AE1-56C59A391231}"/>
    <dgm:cxn modelId="{DEC31DEA-1876-4183-9590-2656801862EA}" srcId="{BA9A09C3-7A61-4B83-BC9E-22A764180777}" destId="{403E1020-41CD-4BDC-A8EF-30D3498C653D}" srcOrd="0" destOrd="0" parTransId="{A010C2F9-011E-46A7-BF17-769F141F6CB0}" sibTransId="{A65F3FB9-A486-4B2D-95AF-43BB99565D13}"/>
    <dgm:cxn modelId="{11466E02-602C-41A9-B5B7-C7789A4C4C80}" type="presParOf" srcId="{6EDBE88C-1EB8-4631-87B2-2DEEA9C66DD9}" destId="{BBFF034A-9DDE-4109-A182-3B69EA12482C}" srcOrd="0" destOrd="0" presId="urn:microsoft.com/office/officeart/2005/8/layout/vList2"/>
    <dgm:cxn modelId="{B41BF90F-DB0B-4F12-9BA5-6ECF6F1551DA}" type="presParOf" srcId="{6EDBE88C-1EB8-4631-87B2-2DEEA9C66DD9}" destId="{2C2D9951-AA7D-4975-AEBD-7EB2C77A2510}"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4914B4-EB5A-4142-BE0C-B5F6636CC37F}">
      <dsp:nvSpPr>
        <dsp:cNvPr id="0" name=""/>
        <dsp:cNvSpPr/>
      </dsp:nvSpPr>
      <dsp:spPr>
        <a:xfrm>
          <a:off x="1211372" y="290464"/>
          <a:ext cx="601962" cy="601962"/>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2216FE-5561-4BD7-AEA2-DAB3288A1AA3}">
      <dsp:nvSpPr>
        <dsp:cNvPr id="0" name=""/>
        <dsp:cNvSpPr/>
      </dsp:nvSpPr>
      <dsp:spPr>
        <a:xfrm>
          <a:off x="864707" y="1105879"/>
          <a:ext cx="1337695" cy="19375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We are </a:t>
          </a:r>
          <a:r>
            <a:rPr lang="en-US" sz="1600" b="1" kern="1200" dirty="0"/>
            <a:t>recording today’s training</a:t>
          </a:r>
          <a:r>
            <a:rPr lang="en-US" sz="1600" kern="1200" dirty="0"/>
            <a:t> session. </a:t>
          </a:r>
        </a:p>
      </dsp:txBody>
      <dsp:txXfrm>
        <a:off x="864707" y="1105879"/>
        <a:ext cx="1337695" cy="1937551"/>
      </dsp:txXfrm>
    </dsp:sp>
    <dsp:sp modelId="{BF33DC5A-89CF-4511-A77B-70E158910EB7}">
      <dsp:nvSpPr>
        <dsp:cNvPr id="0" name=""/>
        <dsp:cNvSpPr/>
      </dsp:nvSpPr>
      <dsp:spPr>
        <a:xfrm>
          <a:off x="2976481" y="228064"/>
          <a:ext cx="601962" cy="6019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859552-720B-4D8F-8E57-0340956619E3}">
      <dsp:nvSpPr>
        <dsp:cNvPr id="0" name=""/>
        <dsp:cNvSpPr/>
      </dsp:nvSpPr>
      <dsp:spPr>
        <a:xfrm>
          <a:off x="2596982" y="1029297"/>
          <a:ext cx="1539513" cy="19264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68325">
            <a:lnSpc>
              <a:spcPct val="100000"/>
            </a:lnSpc>
            <a:spcBef>
              <a:spcPct val="0"/>
            </a:spcBef>
            <a:spcAft>
              <a:spcPct val="35000"/>
            </a:spcAft>
            <a:buNone/>
          </a:pPr>
          <a:r>
            <a:rPr lang="en-US" sz="1600" kern="1200" dirty="0"/>
            <a:t>Please keep your </a:t>
          </a:r>
          <a:r>
            <a:rPr lang="en-US" sz="1600" b="1" kern="1200" dirty="0"/>
            <a:t>microphone muted </a:t>
          </a:r>
          <a:r>
            <a:rPr lang="en-US" sz="1600" kern="1200" dirty="0"/>
            <a:t>during the training unless you are asking a question during the Q&amp;A.</a:t>
          </a:r>
        </a:p>
        <a:p>
          <a:pPr marL="0" lvl="0" algn="ctr" defTabSz="711200">
            <a:lnSpc>
              <a:spcPct val="100000"/>
            </a:lnSpc>
            <a:spcBef>
              <a:spcPct val="0"/>
            </a:spcBef>
            <a:spcAft>
              <a:spcPct val="35000"/>
            </a:spcAft>
            <a:buNone/>
          </a:pPr>
          <a:r>
            <a:rPr lang="en-US" sz="1600" b="1" kern="1200" dirty="0"/>
            <a:t>Cameras are optional.</a:t>
          </a:r>
        </a:p>
      </dsp:txBody>
      <dsp:txXfrm>
        <a:off x="2596982" y="1029297"/>
        <a:ext cx="1539513" cy="1926429"/>
      </dsp:txXfrm>
    </dsp:sp>
    <dsp:sp modelId="{8F8D3BCE-3CF4-4A55-AC0B-F8CD45E9AF16}">
      <dsp:nvSpPr>
        <dsp:cNvPr id="0" name=""/>
        <dsp:cNvSpPr/>
      </dsp:nvSpPr>
      <dsp:spPr>
        <a:xfrm>
          <a:off x="5185615" y="0"/>
          <a:ext cx="601962" cy="601962"/>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E9753C-35D4-48A9-AA49-A81B9D84825E}">
      <dsp:nvSpPr>
        <dsp:cNvPr id="0" name=""/>
        <dsp:cNvSpPr/>
      </dsp:nvSpPr>
      <dsp:spPr>
        <a:xfrm>
          <a:off x="4646211" y="565883"/>
          <a:ext cx="1695261" cy="29780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b="1" kern="1200" dirty="0"/>
            <a:t>Introduce yourselves! </a:t>
          </a:r>
          <a:r>
            <a:rPr lang="en-US" sz="1600" kern="1200" dirty="0"/>
            <a:t>Use the chat to share your name, organization and NBRC Grant Project Name and #</a:t>
          </a:r>
        </a:p>
        <a:p>
          <a:pPr marL="0" lvl="0" indent="0" algn="ctr" defTabSz="711200">
            <a:lnSpc>
              <a:spcPct val="100000"/>
            </a:lnSpc>
            <a:spcBef>
              <a:spcPct val="0"/>
            </a:spcBef>
            <a:spcAft>
              <a:spcPct val="35000"/>
            </a:spcAft>
            <a:buNone/>
          </a:pPr>
          <a:r>
            <a:rPr lang="en-US" sz="1600" kern="1200" dirty="0"/>
            <a:t>Please use the chat function to share any </a:t>
          </a:r>
          <a:r>
            <a:rPr lang="en-US" sz="1600" b="1" kern="1200" dirty="0"/>
            <a:t>technical issues </a:t>
          </a:r>
          <a:r>
            <a:rPr lang="en-US" sz="1600" kern="1200" dirty="0"/>
            <a:t>you may be having or grant related questions you have</a:t>
          </a:r>
        </a:p>
      </dsp:txBody>
      <dsp:txXfrm>
        <a:off x="4646211" y="565883"/>
        <a:ext cx="1695261" cy="2978016"/>
      </dsp:txXfrm>
    </dsp:sp>
    <dsp:sp modelId="{412960A6-1A8A-4721-8DCC-DE58C985F74C}">
      <dsp:nvSpPr>
        <dsp:cNvPr id="0" name=""/>
        <dsp:cNvSpPr/>
      </dsp:nvSpPr>
      <dsp:spPr>
        <a:xfrm>
          <a:off x="6935670" y="287812"/>
          <a:ext cx="601962" cy="601962"/>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7EE400-9D4F-4D4F-BDF3-B283B6C1AD4A}">
      <dsp:nvSpPr>
        <dsp:cNvPr id="0" name=""/>
        <dsp:cNvSpPr/>
      </dsp:nvSpPr>
      <dsp:spPr>
        <a:xfrm>
          <a:off x="6560855" y="1287021"/>
          <a:ext cx="1424337" cy="1975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We have plenty of time for Question and Answer  scheduled. </a:t>
          </a:r>
        </a:p>
      </dsp:txBody>
      <dsp:txXfrm>
        <a:off x="6560855" y="1287021"/>
        <a:ext cx="1424337" cy="1975682"/>
      </dsp:txXfrm>
    </dsp:sp>
    <dsp:sp modelId="{7F516210-045D-46D7-8455-034963429A35}">
      <dsp:nvSpPr>
        <dsp:cNvPr id="0" name=""/>
        <dsp:cNvSpPr/>
      </dsp:nvSpPr>
      <dsp:spPr>
        <a:xfrm>
          <a:off x="8555214" y="271647"/>
          <a:ext cx="601962" cy="601962"/>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CED126-7C93-49D2-9635-A065558B1C6C}">
      <dsp:nvSpPr>
        <dsp:cNvPr id="0" name=""/>
        <dsp:cNvSpPr/>
      </dsp:nvSpPr>
      <dsp:spPr>
        <a:xfrm>
          <a:off x="8176015" y="1061102"/>
          <a:ext cx="1478795" cy="19375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t>The detailed </a:t>
          </a:r>
          <a:r>
            <a:rPr lang="en-US" sz="1600" b="1" kern="1200" dirty="0"/>
            <a:t>PowerPoint will be available</a:t>
          </a:r>
          <a:r>
            <a:rPr lang="en-US" sz="1600" kern="1200" dirty="0"/>
            <a:t> to you after the training session along with all the resources discussed.</a:t>
          </a:r>
        </a:p>
      </dsp:txBody>
      <dsp:txXfrm>
        <a:off x="8176015" y="1061102"/>
        <a:ext cx="1478795" cy="193755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FF034A-9DDE-4109-A182-3B69EA12482C}">
      <dsp:nvSpPr>
        <dsp:cNvPr id="0" name=""/>
        <dsp:cNvSpPr/>
      </dsp:nvSpPr>
      <dsp:spPr>
        <a:xfrm>
          <a:off x="0" y="0"/>
          <a:ext cx="10515600" cy="74501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u="sng" kern="1200" dirty="0"/>
            <a:t>Grant Agreements include</a:t>
          </a:r>
          <a:r>
            <a:rPr lang="en-US" sz="2400" b="1" kern="1200" dirty="0"/>
            <a:t>:</a:t>
          </a:r>
          <a:endParaRPr lang="en-US" sz="2400" kern="1200" dirty="0"/>
        </a:p>
      </dsp:txBody>
      <dsp:txXfrm>
        <a:off x="36369" y="36369"/>
        <a:ext cx="10442862" cy="672279"/>
      </dsp:txXfrm>
    </dsp:sp>
    <dsp:sp modelId="{2C2D9951-AA7D-4975-AEBD-7EB2C77A2510}">
      <dsp:nvSpPr>
        <dsp:cNvPr id="0" name=""/>
        <dsp:cNvSpPr/>
      </dsp:nvSpPr>
      <dsp:spPr>
        <a:xfrm>
          <a:off x="0" y="746738"/>
          <a:ext cx="10515600" cy="41389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b="1" kern="1200" dirty="0">
              <a:ea typeface="Tahoma" panose="020B0604030504040204" pitchFamily="34" charset="0"/>
              <a:cs typeface="Tahoma" panose="020B0604030504040204" pitchFamily="34" charset="0"/>
            </a:rPr>
            <a:t>Real Estate and/or Equipment.</a:t>
          </a:r>
          <a:r>
            <a:rPr lang="en-US" sz="2400" kern="1200" dirty="0"/>
            <a:t> The contract will state if the project consists of real estate or equipment purchases</a:t>
          </a:r>
        </a:p>
        <a:p>
          <a:pPr marL="228600" lvl="1" indent="-228600" algn="l" defTabSz="1066800">
            <a:lnSpc>
              <a:spcPct val="90000"/>
            </a:lnSpc>
            <a:spcBef>
              <a:spcPct val="0"/>
            </a:spcBef>
            <a:spcAft>
              <a:spcPct val="20000"/>
            </a:spcAft>
            <a:buChar char="•"/>
          </a:pPr>
          <a:r>
            <a:rPr lang="en-US" sz="2400" b="1" kern="1200" dirty="0">
              <a:ea typeface="Tahoma" panose="020B0604030504040204" pitchFamily="34" charset="0"/>
              <a:cs typeface="Tahoma" panose="020B0604030504040204" pitchFamily="34" charset="0"/>
            </a:rPr>
            <a:t>Sub-recipients (If applicable). </a:t>
          </a:r>
          <a:r>
            <a:rPr lang="en-US" sz="2400" kern="1200" dirty="0"/>
            <a:t>This will include an outline of those funds that will be sub-awarded to organizations or entities that are not the recipient.</a:t>
          </a:r>
        </a:p>
        <a:p>
          <a:pPr marL="228600" lvl="1" indent="-228600" algn="l" defTabSz="1066800">
            <a:lnSpc>
              <a:spcPct val="90000"/>
            </a:lnSpc>
            <a:spcBef>
              <a:spcPct val="0"/>
            </a:spcBef>
            <a:spcAft>
              <a:spcPct val="20000"/>
            </a:spcAft>
            <a:buChar char="•"/>
          </a:pPr>
          <a:r>
            <a:rPr lang="en-US" sz="2400" u="sng" kern="1200" dirty="0">
              <a:highlight>
                <a:srgbClr val="FFFF00"/>
              </a:highlight>
              <a:ea typeface="Tahoma" panose="020B0604030504040204" pitchFamily="34" charset="0"/>
              <a:cs typeface="Tahoma" panose="020B0604030504040204" pitchFamily="34" charset="0"/>
            </a:rPr>
            <a:t>The Grant Agreement is not approval to expend funds. A Notice to Proceed must be issued to expend any funds include match/cost share.</a:t>
          </a:r>
        </a:p>
      </dsp:txBody>
      <dsp:txXfrm>
        <a:off x="0" y="746738"/>
        <a:ext cx="10515600" cy="413898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CE534E-DF83-4867-8EF0-E8F5FF396A12}">
      <dsp:nvSpPr>
        <dsp:cNvPr id="0" name=""/>
        <dsp:cNvSpPr/>
      </dsp:nvSpPr>
      <dsp:spPr>
        <a:xfrm>
          <a:off x="0" y="0"/>
          <a:ext cx="3162346" cy="76405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u="sng" kern="1200" dirty="0"/>
            <a:t>Pre-Award</a:t>
          </a:r>
          <a:r>
            <a:rPr lang="en-US" sz="900" kern="1200" dirty="0"/>
            <a:t>: Catalyst Program Announcement, LOI Phase, Application Phase, Project Selection </a:t>
          </a:r>
        </a:p>
      </dsp:txBody>
      <dsp:txXfrm>
        <a:off x="22378" y="22378"/>
        <a:ext cx="2248479" cy="719297"/>
      </dsp:txXfrm>
    </dsp:sp>
    <dsp:sp modelId="{A6EC7D2C-1775-461E-8F95-11BAD6EF5D42}">
      <dsp:nvSpPr>
        <dsp:cNvPr id="0" name=""/>
        <dsp:cNvSpPr/>
      </dsp:nvSpPr>
      <dsp:spPr>
        <a:xfrm>
          <a:off x="236149" y="870171"/>
          <a:ext cx="3162346" cy="76405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u="sng" kern="1200" dirty="0"/>
            <a:t>Project Initiation</a:t>
          </a:r>
          <a:r>
            <a:rPr lang="en-US" sz="900" kern="1200" dirty="0"/>
            <a:t>: Notice of Award, Obligation of Federal Funds, New Grantee Training, LDD Contract, Documentation for Grant Agreement. Executed Grant Agreement </a:t>
          </a:r>
        </a:p>
      </dsp:txBody>
      <dsp:txXfrm>
        <a:off x="258527" y="892549"/>
        <a:ext cx="2384806" cy="719297"/>
      </dsp:txXfrm>
    </dsp:sp>
    <dsp:sp modelId="{CDC16960-036E-4412-97ED-CB78B72B969D}">
      <dsp:nvSpPr>
        <dsp:cNvPr id="0" name=""/>
        <dsp:cNvSpPr/>
      </dsp:nvSpPr>
      <dsp:spPr>
        <a:xfrm>
          <a:off x="472298" y="1626946"/>
          <a:ext cx="3162346" cy="990847"/>
        </a:xfrm>
        <a:prstGeom prst="roundRect">
          <a:avLst>
            <a:gd name="adj" fmla="val 10000"/>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u="sng" kern="1200" dirty="0">
              <a:solidFill>
                <a:schemeClr val="tx1"/>
              </a:solidFill>
            </a:rPr>
            <a:t>Pre-Notice to Proceed</a:t>
          </a:r>
          <a:endParaRPr lang="en-US" sz="2000" b="1" kern="1200" dirty="0">
            <a:solidFill>
              <a:schemeClr val="tx1"/>
            </a:solidFill>
          </a:endParaRPr>
        </a:p>
      </dsp:txBody>
      <dsp:txXfrm>
        <a:off x="501319" y="1655967"/>
        <a:ext cx="2371520" cy="932805"/>
      </dsp:txXfrm>
    </dsp:sp>
    <dsp:sp modelId="{191C46DD-D87F-4843-9893-84A74EE97E32}">
      <dsp:nvSpPr>
        <dsp:cNvPr id="0" name=""/>
        <dsp:cNvSpPr/>
      </dsp:nvSpPr>
      <dsp:spPr>
        <a:xfrm>
          <a:off x="708447" y="2610515"/>
          <a:ext cx="3162346" cy="76405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u="sng" kern="1200" dirty="0"/>
            <a:t>Project Implementation</a:t>
          </a:r>
          <a:r>
            <a:rPr lang="en-US" sz="900" kern="1200" dirty="0"/>
            <a:t>: Quarterly Progress Reports, Reimbursements, Annual reporting</a:t>
          </a:r>
        </a:p>
      </dsp:txBody>
      <dsp:txXfrm>
        <a:off x="730825" y="2632893"/>
        <a:ext cx="2384806" cy="719297"/>
      </dsp:txXfrm>
    </dsp:sp>
    <dsp:sp modelId="{3F00D88B-1EA2-4ACC-B45C-8EA3A0F2D6E9}">
      <dsp:nvSpPr>
        <dsp:cNvPr id="0" name=""/>
        <dsp:cNvSpPr/>
      </dsp:nvSpPr>
      <dsp:spPr>
        <a:xfrm>
          <a:off x="944596" y="3480687"/>
          <a:ext cx="3162346" cy="76405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u="sng" kern="1200" dirty="0"/>
            <a:t>Project Closeout</a:t>
          </a:r>
          <a:r>
            <a:rPr lang="en-US" sz="900" kern="1200" dirty="0"/>
            <a:t>: Documentation, 3-year post award reporting</a:t>
          </a:r>
        </a:p>
      </dsp:txBody>
      <dsp:txXfrm>
        <a:off x="966974" y="3503065"/>
        <a:ext cx="2384806" cy="719297"/>
      </dsp:txXfrm>
    </dsp:sp>
    <dsp:sp modelId="{A16E0C71-E094-4DE0-80E1-194A984479AB}">
      <dsp:nvSpPr>
        <dsp:cNvPr id="0" name=""/>
        <dsp:cNvSpPr/>
      </dsp:nvSpPr>
      <dsp:spPr>
        <a:xfrm>
          <a:off x="2665711" y="558183"/>
          <a:ext cx="496634" cy="496634"/>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2777454" y="558183"/>
        <a:ext cx="273148" cy="373717"/>
      </dsp:txXfrm>
    </dsp:sp>
    <dsp:sp modelId="{AC1F626D-2AE2-46A0-8890-EE9A782CD018}">
      <dsp:nvSpPr>
        <dsp:cNvPr id="0" name=""/>
        <dsp:cNvSpPr/>
      </dsp:nvSpPr>
      <dsp:spPr>
        <a:xfrm>
          <a:off x="2901860" y="1428355"/>
          <a:ext cx="496634" cy="496634"/>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3013603" y="1428355"/>
        <a:ext cx="273148" cy="373717"/>
      </dsp:txXfrm>
    </dsp:sp>
    <dsp:sp modelId="{A23A38B3-BD3C-4525-BD62-A34AC4CE0FA2}">
      <dsp:nvSpPr>
        <dsp:cNvPr id="0" name=""/>
        <dsp:cNvSpPr/>
      </dsp:nvSpPr>
      <dsp:spPr>
        <a:xfrm>
          <a:off x="3138009" y="2285793"/>
          <a:ext cx="496634" cy="496634"/>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3249752" y="2285793"/>
        <a:ext cx="273148" cy="373717"/>
      </dsp:txXfrm>
    </dsp:sp>
    <dsp:sp modelId="{2588BF8E-D924-4A0C-80C6-B3E31804564D}">
      <dsp:nvSpPr>
        <dsp:cNvPr id="0" name=""/>
        <dsp:cNvSpPr/>
      </dsp:nvSpPr>
      <dsp:spPr>
        <a:xfrm>
          <a:off x="3374159" y="3164454"/>
          <a:ext cx="496634" cy="496634"/>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3485902" y="3164454"/>
        <a:ext cx="273148" cy="37371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0E146-B972-4901-AEFC-6535A84E7AD6}">
      <dsp:nvSpPr>
        <dsp:cNvPr id="0" name=""/>
        <dsp:cNvSpPr/>
      </dsp:nvSpPr>
      <dsp:spPr>
        <a:xfrm>
          <a:off x="0" y="0"/>
          <a:ext cx="10515600" cy="675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ea typeface="Tahoma" panose="020B0604030504040204" pitchFamily="34" charset="0"/>
              <a:cs typeface="Tahoma" panose="020B0604030504040204" pitchFamily="34" charset="0"/>
            </a:rPr>
            <a:t>Partial Notice to Proceed for LDD and/or NEPA Costs </a:t>
          </a:r>
          <a:endParaRPr lang="en-US" sz="2400" b="1" kern="1200" dirty="0">
            <a:latin typeface="+mn-lt"/>
          </a:endParaRPr>
        </a:p>
      </dsp:txBody>
      <dsp:txXfrm>
        <a:off x="32983" y="32983"/>
        <a:ext cx="10449634" cy="609689"/>
      </dsp:txXfrm>
    </dsp:sp>
    <dsp:sp modelId="{AA9BD20C-2C65-4E35-AC67-3EC359978178}">
      <dsp:nvSpPr>
        <dsp:cNvPr id="0" name=""/>
        <dsp:cNvSpPr/>
      </dsp:nvSpPr>
      <dsp:spPr>
        <a:xfrm>
          <a:off x="0" y="725982"/>
          <a:ext cx="10515600" cy="14441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kern="1200" dirty="0">
              <a:ea typeface="Tahoma" panose="020B0604030504040204" pitchFamily="34" charset="0"/>
              <a:cs typeface="Tahoma" panose="020B0604030504040204" pitchFamily="34" charset="0"/>
            </a:rPr>
            <a:t>LDD Grant Administration Costs	</a:t>
          </a:r>
          <a:endParaRPr lang="en-US" sz="2400" kern="1200" dirty="0">
            <a:latin typeface="+mn-lt"/>
            <a:ea typeface="Tahoma" panose="020B0604030504040204" pitchFamily="34" charset="0"/>
            <a:cs typeface="Tahoma" panose="020B0604030504040204" pitchFamily="34" charset="0"/>
          </a:endParaRPr>
        </a:p>
        <a:p>
          <a:pPr marL="457200" lvl="2" indent="-228600" algn="l" defTabSz="977900">
            <a:lnSpc>
              <a:spcPct val="90000"/>
            </a:lnSpc>
            <a:spcBef>
              <a:spcPct val="0"/>
            </a:spcBef>
            <a:spcAft>
              <a:spcPct val="20000"/>
            </a:spcAft>
            <a:buFont typeface="Wingdings" panose="05000000000000000000" pitchFamily="2" charset="2"/>
            <a:buChar char="Ø"/>
          </a:pPr>
          <a:r>
            <a:rPr lang="en-US" sz="2200" kern="1200" dirty="0">
              <a:ea typeface="Tahoma" panose="020B0604030504040204" pitchFamily="34" charset="0"/>
              <a:cs typeface="Tahoma" panose="020B0604030504040204" pitchFamily="34" charset="0"/>
            </a:rPr>
            <a:t>1% of total allowed under a PNTP	</a:t>
          </a:r>
        </a:p>
        <a:p>
          <a:pPr marL="457200" lvl="2" indent="-228600" algn="l" defTabSz="977900">
            <a:lnSpc>
              <a:spcPct val="90000"/>
            </a:lnSpc>
            <a:spcBef>
              <a:spcPct val="0"/>
            </a:spcBef>
            <a:spcAft>
              <a:spcPct val="20000"/>
            </a:spcAft>
            <a:buFont typeface="Wingdings" panose="05000000000000000000" pitchFamily="2" charset="2"/>
            <a:buChar char="Ø"/>
          </a:pPr>
          <a:r>
            <a:rPr lang="en-US" sz="2200" kern="1200" dirty="0">
              <a:ea typeface="Tahoma" panose="020B0604030504040204" pitchFamily="34" charset="0"/>
              <a:cs typeface="Tahoma" panose="020B0604030504040204" pitchFamily="34" charset="0"/>
            </a:rPr>
            <a:t>Requires an executed LDD contract (if applicable)</a:t>
          </a:r>
        </a:p>
        <a:p>
          <a:pPr marL="228600" lvl="1" indent="-228600" algn="l" defTabSz="1066800">
            <a:lnSpc>
              <a:spcPct val="90000"/>
            </a:lnSpc>
            <a:spcBef>
              <a:spcPct val="0"/>
            </a:spcBef>
            <a:spcAft>
              <a:spcPct val="20000"/>
            </a:spcAft>
            <a:buChar char="•"/>
          </a:pPr>
          <a:r>
            <a:rPr lang="en-US" sz="2400" kern="1200" dirty="0">
              <a:latin typeface="+mn-lt"/>
              <a:ea typeface="Tahoma" panose="020B0604030504040204" pitchFamily="34" charset="0"/>
              <a:cs typeface="Tahoma" panose="020B0604030504040204" pitchFamily="34" charset="0"/>
            </a:rPr>
            <a:t>NEPA Costs</a:t>
          </a:r>
          <a:r>
            <a:rPr lang="en-US" sz="2400" kern="1200" dirty="0">
              <a:ea typeface="Tahoma" panose="020B0604030504040204" pitchFamily="34" charset="0"/>
              <a:cs typeface="Tahoma" panose="020B0604030504040204" pitchFamily="34" charset="0"/>
            </a:rPr>
            <a:t>	</a:t>
          </a:r>
        </a:p>
        <a:p>
          <a:pPr marL="457200" lvl="2" indent="-228600" algn="l" defTabSz="977900">
            <a:lnSpc>
              <a:spcPct val="90000"/>
            </a:lnSpc>
            <a:spcBef>
              <a:spcPct val="0"/>
            </a:spcBef>
            <a:spcAft>
              <a:spcPct val="20000"/>
            </a:spcAft>
            <a:buFont typeface="Wingdings" panose="05000000000000000000" pitchFamily="2" charset="2"/>
            <a:buChar char="Ø"/>
          </a:pPr>
          <a:r>
            <a:rPr lang="en-US" sz="2200" kern="1200" dirty="0">
              <a:ea typeface="Tahoma" panose="020B0604030504040204" pitchFamily="34" charset="0"/>
              <a:cs typeface="Tahoma" panose="020B0604030504040204" pitchFamily="34" charset="0"/>
            </a:rPr>
            <a:t> Requires documentation of scope, budget and timeline</a:t>
          </a:r>
        </a:p>
      </dsp:txBody>
      <dsp:txXfrm>
        <a:off x="0" y="725982"/>
        <a:ext cx="10515600" cy="1444176"/>
      </dsp:txXfrm>
    </dsp:sp>
    <dsp:sp modelId="{A1E9C733-5B0A-4F7E-9635-424A0F1B8518}">
      <dsp:nvSpPr>
        <dsp:cNvPr id="0" name=""/>
        <dsp:cNvSpPr/>
      </dsp:nvSpPr>
      <dsp:spPr>
        <a:xfrm>
          <a:off x="0" y="2801571"/>
          <a:ext cx="10515600" cy="64191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Resources: Documentation to secure a Partial Notice to Proceed (PNTP)</a:t>
          </a:r>
          <a:endParaRPr lang="en-US" sz="2400" kern="1200" dirty="0"/>
        </a:p>
      </dsp:txBody>
      <dsp:txXfrm>
        <a:off x="31336" y="2832907"/>
        <a:ext cx="10452928" cy="579242"/>
      </dsp:txXfrm>
    </dsp:sp>
    <dsp:sp modelId="{50795660-0AAF-47CC-82ED-FE87810EFFE2}">
      <dsp:nvSpPr>
        <dsp:cNvPr id="0" name=""/>
        <dsp:cNvSpPr/>
      </dsp:nvSpPr>
      <dsp:spPr>
        <a:xfrm>
          <a:off x="0" y="3483956"/>
          <a:ext cx="10515600" cy="871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kern="1200" dirty="0"/>
            <a:t>NBRC’s Grant Administration and Compliance Manual for additional guidance on NEPA</a:t>
          </a:r>
        </a:p>
      </dsp:txBody>
      <dsp:txXfrm>
        <a:off x="0" y="3483956"/>
        <a:ext cx="10515600" cy="87122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0E146-B972-4901-AEFC-6535A84E7AD6}">
      <dsp:nvSpPr>
        <dsp:cNvPr id="0" name=""/>
        <dsp:cNvSpPr/>
      </dsp:nvSpPr>
      <dsp:spPr>
        <a:xfrm>
          <a:off x="0" y="0"/>
          <a:ext cx="10515600" cy="675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ea typeface="Tahoma" panose="020B0604030504040204" pitchFamily="34" charset="0"/>
              <a:cs typeface="Tahoma" panose="020B0604030504040204" pitchFamily="34" charset="0"/>
            </a:rPr>
            <a:t>NBRC  coordinates NEPA review, analysis and guidance with our environmental consultant</a:t>
          </a:r>
          <a:endParaRPr lang="en-US" sz="2400" b="1" kern="1200" dirty="0">
            <a:latin typeface="+mn-lt"/>
          </a:endParaRPr>
        </a:p>
      </dsp:txBody>
      <dsp:txXfrm>
        <a:off x="32983" y="32983"/>
        <a:ext cx="10449634" cy="609689"/>
      </dsp:txXfrm>
    </dsp:sp>
    <dsp:sp modelId="{AA9BD20C-2C65-4E35-AC67-3EC359978178}">
      <dsp:nvSpPr>
        <dsp:cNvPr id="0" name=""/>
        <dsp:cNvSpPr/>
      </dsp:nvSpPr>
      <dsp:spPr>
        <a:xfrm>
          <a:off x="0" y="264312"/>
          <a:ext cx="10515600" cy="2888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0480" rIns="170688" bIns="30480" numCol="1" spcCol="1270" anchor="t" anchorCtr="0">
          <a:noAutofit/>
        </a:bodyPr>
        <a:lstStyle/>
        <a:p>
          <a:pPr marL="228600" lvl="1" indent="-228600" algn="l" defTabSz="1066800">
            <a:lnSpc>
              <a:spcPct val="90000"/>
            </a:lnSpc>
            <a:spcBef>
              <a:spcPct val="0"/>
            </a:spcBef>
            <a:spcAft>
              <a:spcPct val="20000"/>
            </a:spcAft>
            <a:buChar char="•"/>
          </a:pPr>
          <a:endParaRPr lang="en-US" sz="2400" kern="1200" dirty="0">
            <a:latin typeface="+mn-lt"/>
            <a:ea typeface="Tahoma" panose="020B0604030504040204" pitchFamily="34" charset="0"/>
            <a:cs typeface="Tahoma" panose="020B0604030504040204" pitchFamily="34" charset="0"/>
          </a:endParaRPr>
        </a:p>
        <a:p>
          <a:pPr marL="228600" lvl="1" indent="-228600" algn="l" defTabSz="1066800">
            <a:lnSpc>
              <a:spcPct val="90000"/>
            </a:lnSpc>
            <a:spcBef>
              <a:spcPct val="0"/>
            </a:spcBef>
            <a:spcAft>
              <a:spcPct val="20000"/>
            </a:spcAft>
            <a:buChar char="•"/>
          </a:pPr>
          <a:r>
            <a:rPr lang="en-US" sz="2400" kern="1200" dirty="0">
              <a:ea typeface="Tahoma" panose="020B0604030504040204" pitchFamily="34" charset="0"/>
              <a:cs typeface="Tahoma" panose="020B0604030504040204" pitchFamily="34" charset="0"/>
            </a:rPr>
            <a:t>Review NEPA intake form, application and application support documents  determine what level of NEPA review is needed</a:t>
          </a:r>
          <a:endParaRPr lang="en-US" sz="2400" kern="1200" dirty="0">
            <a:latin typeface="+mn-lt"/>
            <a:ea typeface="Tahoma" panose="020B0604030504040204" pitchFamily="34" charset="0"/>
            <a:cs typeface="Tahoma" panose="020B0604030504040204" pitchFamily="34" charset="0"/>
          </a:endParaRPr>
        </a:p>
        <a:p>
          <a:pPr marL="228600" lvl="1" indent="-228600" algn="l" defTabSz="1066800">
            <a:lnSpc>
              <a:spcPct val="90000"/>
            </a:lnSpc>
            <a:spcBef>
              <a:spcPct val="0"/>
            </a:spcBef>
            <a:spcAft>
              <a:spcPct val="20000"/>
            </a:spcAft>
            <a:buChar char="•"/>
          </a:pPr>
          <a:r>
            <a:rPr lang="en-US" sz="2400" kern="1200" dirty="0">
              <a:ea typeface="Tahoma" panose="020B0604030504040204" pitchFamily="34" charset="0"/>
              <a:cs typeface="Tahoma" panose="020B0604030504040204" pitchFamily="34" charset="0"/>
            </a:rPr>
            <a:t>NBRC notifies grantee of what NEPA documentation needs to be completed and submitted.</a:t>
          </a:r>
        </a:p>
        <a:p>
          <a:pPr marL="457200" lvl="2" indent="-228600" algn="l" defTabSz="889000">
            <a:lnSpc>
              <a:spcPct val="90000"/>
            </a:lnSpc>
            <a:spcBef>
              <a:spcPct val="0"/>
            </a:spcBef>
            <a:spcAft>
              <a:spcPct val="20000"/>
            </a:spcAft>
            <a:buChar char="•"/>
          </a:pPr>
          <a:r>
            <a:rPr lang="en-US" sz="2000" kern="1200" dirty="0">
              <a:solidFill>
                <a:srgbClr val="FF0000"/>
              </a:solidFill>
              <a:ea typeface="Tahoma" panose="020B0604030504040204" pitchFamily="34" charset="0"/>
              <a:cs typeface="Tahoma" panose="020B0604030504040204" pitchFamily="34" charset="0"/>
            </a:rPr>
            <a:t>Once guidance on the level of review has been provided to the grantee they can determine if a Partial Notice to Proceed (PNTP) is needed </a:t>
          </a:r>
        </a:p>
        <a:p>
          <a:pPr marL="457200" lvl="2" indent="-228600" algn="l" defTabSz="889000">
            <a:lnSpc>
              <a:spcPct val="90000"/>
            </a:lnSpc>
            <a:spcBef>
              <a:spcPct val="0"/>
            </a:spcBef>
            <a:spcAft>
              <a:spcPct val="20000"/>
            </a:spcAft>
            <a:buChar char="•"/>
          </a:pPr>
          <a:r>
            <a:rPr lang="en-US" sz="2000" kern="1200" dirty="0">
              <a:solidFill>
                <a:srgbClr val="FF0000"/>
              </a:solidFill>
              <a:ea typeface="Tahoma" panose="020B0604030504040204" pitchFamily="34" charset="0"/>
              <a:cs typeface="Tahoma" panose="020B0604030504040204" pitchFamily="34" charset="0"/>
            </a:rPr>
            <a:t>If NEPA costs were not budgeted for or adjustments to budget are needed, that will require an amendment be requested</a:t>
          </a:r>
        </a:p>
        <a:p>
          <a:pPr marL="228600" lvl="1" indent="-228600" algn="l" defTabSz="1066800">
            <a:lnSpc>
              <a:spcPct val="90000"/>
            </a:lnSpc>
            <a:spcBef>
              <a:spcPct val="0"/>
            </a:spcBef>
            <a:spcAft>
              <a:spcPct val="20000"/>
            </a:spcAft>
            <a:buChar char="•"/>
          </a:pPr>
          <a:r>
            <a:rPr lang="en-US" sz="2400" kern="1200" dirty="0">
              <a:ea typeface="Tahoma" panose="020B0604030504040204" pitchFamily="34" charset="0"/>
              <a:cs typeface="Tahoma" panose="020B0604030504040204" pitchFamily="34" charset="0"/>
            </a:rPr>
            <a:t>Grantee provides NEPA documentation to NBRC</a:t>
          </a:r>
        </a:p>
        <a:p>
          <a:pPr marL="228600" lvl="1" indent="-228600" algn="l" defTabSz="1066800">
            <a:lnSpc>
              <a:spcPct val="90000"/>
            </a:lnSpc>
            <a:spcBef>
              <a:spcPct val="0"/>
            </a:spcBef>
            <a:spcAft>
              <a:spcPct val="20000"/>
            </a:spcAft>
            <a:buChar char="•"/>
          </a:pPr>
          <a:r>
            <a:rPr lang="en-US" sz="2400" kern="1200" dirty="0">
              <a:ea typeface="Tahoma" panose="020B0604030504040204" pitchFamily="34" charset="0"/>
              <a:cs typeface="Tahoma" panose="020B0604030504040204" pitchFamily="34" charset="0"/>
            </a:rPr>
            <a:t>Once NEPA is satisfied, NBRC issues the project documentation of same</a:t>
          </a:r>
        </a:p>
      </dsp:txBody>
      <dsp:txXfrm>
        <a:off x="0" y="264312"/>
        <a:ext cx="10515600" cy="288835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0E146-B972-4901-AEFC-6535A84E7AD6}">
      <dsp:nvSpPr>
        <dsp:cNvPr id="0" name=""/>
        <dsp:cNvSpPr/>
      </dsp:nvSpPr>
      <dsp:spPr>
        <a:xfrm>
          <a:off x="0" y="34674"/>
          <a:ext cx="10515600" cy="63761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mn-lt"/>
              <a:ea typeface="Tahoma" panose="020B0604030504040204" pitchFamily="34" charset="0"/>
              <a:cs typeface="Tahoma" panose="020B0604030504040204" pitchFamily="34" charset="0"/>
            </a:rPr>
            <a:t>Grantees submit documentation of committed match/cost share to NBRC:</a:t>
          </a:r>
          <a:endParaRPr lang="en-US" sz="2400" b="1" kern="1200" dirty="0">
            <a:latin typeface="+mn-lt"/>
          </a:endParaRPr>
        </a:p>
      </dsp:txBody>
      <dsp:txXfrm>
        <a:off x="31126" y="65800"/>
        <a:ext cx="10453348" cy="575366"/>
      </dsp:txXfrm>
    </dsp:sp>
    <dsp:sp modelId="{AA9BD20C-2C65-4E35-AC67-3EC359978178}">
      <dsp:nvSpPr>
        <dsp:cNvPr id="0" name=""/>
        <dsp:cNvSpPr/>
      </dsp:nvSpPr>
      <dsp:spPr>
        <a:xfrm>
          <a:off x="0" y="691148"/>
          <a:ext cx="10515600" cy="1225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b="0" kern="1200" dirty="0">
              <a:latin typeface="+mn-lt"/>
              <a:ea typeface="Tahoma" panose="020B0604030504040204" pitchFamily="34" charset="0"/>
              <a:cs typeface="Tahoma" panose="020B0604030504040204" pitchFamily="34" charset="0"/>
            </a:rPr>
            <a:t>NBRC Form 1002 </a:t>
          </a:r>
        </a:p>
        <a:p>
          <a:pPr marL="228600" lvl="1" indent="-228600" algn="l" defTabSz="1066800">
            <a:lnSpc>
              <a:spcPct val="90000"/>
            </a:lnSpc>
            <a:spcBef>
              <a:spcPct val="0"/>
            </a:spcBef>
            <a:spcAft>
              <a:spcPct val="20000"/>
            </a:spcAft>
            <a:buChar char="•"/>
          </a:pPr>
          <a:r>
            <a:rPr lang="en-US" sz="2400" kern="1200" dirty="0">
              <a:latin typeface="+mn-lt"/>
              <a:ea typeface="Tahoma" panose="020B0604030504040204" pitchFamily="34" charset="0"/>
              <a:cs typeface="Tahoma" panose="020B0604030504040204" pitchFamily="34" charset="0"/>
            </a:rPr>
            <a:t>Letters of commitment from match/cost share choices</a:t>
          </a:r>
        </a:p>
        <a:p>
          <a:pPr marL="228600" lvl="1" indent="-228600" algn="l" defTabSz="1066800">
            <a:lnSpc>
              <a:spcPct val="90000"/>
            </a:lnSpc>
            <a:spcBef>
              <a:spcPct val="0"/>
            </a:spcBef>
            <a:spcAft>
              <a:spcPct val="20000"/>
            </a:spcAft>
            <a:buChar char="•"/>
          </a:pPr>
          <a:r>
            <a:rPr lang="en-US" sz="2400" kern="1200" dirty="0">
              <a:latin typeface="+mn-lt"/>
              <a:ea typeface="Tahoma" panose="020B0604030504040204" pitchFamily="34" charset="0"/>
              <a:cs typeface="Tahoma" panose="020B0604030504040204" pitchFamily="34" charset="0"/>
            </a:rPr>
            <a:t>Secured before July 1, 2025</a:t>
          </a:r>
        </a:p>
      </dsp:txBody>
      <dsp:txXfrm>
        <a:off x="0" y="691148"/>
        <a:ext cx="10515600" cy="1225440"/>
      </dsp:txXfrm>
    </dsp:sp>
    <dsp:sp modelId="{A1E9C733-5B0A-4F7E-9635-424A0F1B8518}">
      <dsp:nvSpPr>
        <dsp:cNvPr id="0" name=""/>
        <dsp:cNvSpPr/>
      </dsp:nvSpPr>
      <dsp:spPr>
        <a:xfrm>
          <a:off x="0" y="1992004"/>
          <a:ext cx="10515600" cy="50000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Resources: Documentation to secure Match and Cost Share</a:t>
          </a:r>
          <a:endParaRPr lang="en-US" sz="2400" kern="1200" dirty="0"/>
        </a:p>
      </dsp:txBody>
      <dsp:txXfrm>
        <a:off x="24408" y="2016412"/>
        <a:ext cx="10466784" cy="451190"/>
      </dsp:txXfrm>
    </dsp:sp>
    <dsp:sp modelId="{50795660-0AAF-47CC-82ED-FE87810EFFE2}">
      <dsp:nvSpPr>
        <dsp:cNvPr id="0" name=""/>
        <dsp:cNvSpPr/>
      </dsp:nvSpPr>
      <dsp:spPr>
        <a:xfrm>
          <a:off x="0" y="2548563"/>
          <a:ext cx="10515600" cy="1159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kern="1200" dirty="0"/>
            <a:t>NBRC’s webpage – Resources&gt;&gt;Forms &amp; Grant Administration Materials</a:t>
          </a:r>
        </a:p>
        <a:p>
          <a:pPr marL="228600" lvl="1" indent="-228600" algn="l" defTabSz="1066800">
            <a:lnSpc>
              <a:spcPct val="90000"/>
            </a:lnSpc>
            <a:spcBef>
              <a:spcPct val="0"/>
            </a:spcBef>
            <a:spcAft>
              <a:spcPct val="20000"/>
            </a:spcAft>
            <a:buChar char="•"/>
          </a:pPr>
          <a:r>
            <a:rPr lang="en-US" sz="2400" kern="1200" dirty="0"/>
            <a:t>NBRC’s Grant Administration and Compliance Manual for additional guidance on the documentation needed to secure a Notice to Proceed.</a:t>
          </a:r>
        </a:p>
      </dsp:txBody>
      <dsp:txXfrm>
        <a:off x="0" y="2548563"/>
        <a:ext cx="10515600" cy="115920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0E146-B972-4901-AEFC-6535A84E7AD6}">
      <dsp:nvSpPr>
        <dsp:cNvPr id="0" name=""/>
        <dsp:cNvSpPr/>
      </dsp:nvSpPr>
      <dsp:spPr>
        <a:xfrm>
          <a:off x="0" y="2161"/>
          <a:ext cx="10515600" cy="94042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The following items MUST be in place to receive a Notice to Proceed:</a:t>
          </a:r>
          <a:endParaRPr lang="en-US" sz="2400" kern="1200" dirty="0"/>
        </a:p>
      </dsp:txBody>
      <dsp:txXfrm>
        <a:off x="45908" y="48069"/>
        <a:ext cx="10423784" cy="848606"/>
      </dsp:txXfrm>
    </dsp:sp>
    <dsp:sp modelId="{AA9BD20C-2C65-4E35-AC67-3EC359978178}">
      <dsp:nvSpPr>
        <dsp:cNvPr id="0" name=""/>
        <dsp:cNvSpPr/>
      </dsp:nvSpPr>
      <dsp:spPr>
        <a:xfrm>
          <a:off x="0" y="942583"/>
          <a:ext cx="10515600" cy="24163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kern="1200" dirty="0"/>
            <a:t>SF-3881 ACH Form &amp; Award Acknowledgement</a:t>
          </a:r>
        </a:p>
        <a:p>
          <a:pPr marL="228600" lvl="1" indent="-228600" algn="l" defTabSz="1066800">
            <a:lnSpc>
              <a:spcPct val="90000"/>
            </a:lnSpc>
            <a:spcBef>
              <a:spcPct val="0"/>
            </a:spcBef>
            <a:spcAft>
              <a:spcPct val="20000"/>
            </a:spcAft>
            <a:buChar char="•"/>
          </a:pPr>
          <a:r>
            <a:rPr lang="en-US" sz="2400" kern="1200" dirty="0"/>
            <a:t>Executed Grant Agreement</a:t>
          </a:r>
        </a:p>
        <a:p>
          <a:pPr marL="228600" lvl="1" indent="-228600" algn="l" defTabSz="1066800">
            <a:lnSpc>
              <a:spcPct val="90000"/>
            </a:lnSpc>
            <a:spcBef>
              <a:spcPct val="0"/>
            </a:spcBef>
            <a:spcAft>
              <a:spcPct val="20000"/>
            </a:spcAft>
            <a:buChar char="•"/>
          </a:pPr>
          <a:r>
            <a:rPr lang="en-US" sz="2400" kern="1200" dirty="0"/>
            <a:t>LDD grant administration services contract</a:t>
          </a:r>
        </a:p>
        <a:p>
          <a:pPr marL="228600" lvl="1" indent="-228600" algn="l" defTabSz="1066800">
            <a:lnSpc>
              <a:spcPct val="90000"/>
            </a:lnSpc>
            <a:spcBef>
              <a:spcPct val="0"/>
            </a:spcBef>
            <a:spcAft>
              <a:spcPct val="20000"/>
            </a:spcAft>
            <a:buChar char="•"/>
          </a:pPr>
          <a:r>
            <a:rPr lang="en-US" sz="2400" kern="1200" dirty="0"/>
            <a:t>Documentation of committed match/cost share to complete project</a:t>
          </a:r>
        </a:p>
        <a:p>
          <a:pPr marL="228600" lvl="1" indent="-228600" algn="l" defTabSz="1066800">
            <a:lnSpc>
              <a:spcPct val="90000"/>
            </a:lnSpc>
            <a:spcBef>
              <a:spcPct val="0"/>
            </a:spcBef>
            <a:spcAft>
              <a:spcPct val="20000"/>
            </a:spcAft>
            <a:buChar char="•"/>
          </a:pPr>
          <a:r>
            <a:rPr lang="en-US" sz="2400" kern="1200" dirty="0"/>
            <a:t>NEPA satisfied</a:t>
          </a:r>
        </a:p>
        <a:p>
          <a:pPr marL="228600" lvl="1" indent="-228600" algn="l" defTabSz="1066800">
            <a:lnSpc>
              <a:spcPct val="90000"/>
            </a:lnSpc>
            <a:spcBef>
              <a:spcPct val="0"/>
            </a:spcBef>
            <a:spcAft>
              <a:spcPct val="20000"/>
            </a:spcAft>
            <a:buChar char="•"/>
          </a:pPr>
          <a:r>
            <a:rPr lang="en-US" sz="2400" kern="1200" dirty="0"/>
            <a:t>NBRC issues the project a Notice to Proceed for their records </a:t>
          </a:r>
        </a:p>
      </dsp:txBody>
      <dsp:txXfrm>
        <a:off x="0" y="942583"/>
        <a:ext cx="10515600" cy="2416384"/>
      </dsp:txXfrm>
    </dsp:sp>
    <dsp:sp modelId="{A1E9C733-5B0A-4F7E-9635-424A0F1B8518}">
      <dsp:nvSpPr>
        <dsp:cNvPr id="0" name=""/>
        <dsp:cNvSpPr/>
      </dsp:nvSpPr>
      <dsp:spPr>
        <a:xfrm>
          <a:off x="0" y="3402541"/>
          <a:ext cx="10515600" cy="94042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ea typeface="Tahoma" panose="020B0604030504040204" pitchFamily="34" charset="0"/>
              <a:cs typeface="Tahoma" panose="020B0604030504040204" pitchFamily="34" charset="0"/>
            </a:rPr>
            <a:t>The date of the Notice to Proceed is the official ‘ok’ to begin all project related activities </a:t>
          </a:r>
          <a:endParaRPr lang="en-US" sz="2400" b="1" kern="1200" dirty="0"/>
        </a:p>
      </dsp:txBody>
      <dsp:txXfrm>
        <a:off x="45908" y="3448449"/>
        <a:ext cx="10423784" cy="848606"/>
      </dsp:txXfrm>
    </dsp:sp>
    <dsp:sp modelId="{50795660-0AAF-47CC-82ED-FE87810EFFE2}">
      <dsp:nvSpPr>
        <dsp:cNvPr id="0" name=""/>
        <dsp:cNvSpPr/>
      </dsp:nvSpPr>
      <dsp:spPr>
        <a:xfrm>
          <a:off x="0" y="4299390"/>
          <a:ext cx="10515600" cy="819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0480" rIns="170688" bIns="30480" numCol="1" spcCol="1270" anchor="t" anchorCtr="0">
          <a:noAutofit/>
        </a:bodyPr>
        <a:lstStyle/>
        <a:p>
          <a:pPr marL="228600" lvl="1" indent="-228600" algn="l" defTabSz="1066800">
            <a:lnSpc>
              <a:spcPct val="90000"/>
            </a:lnSpc>
            <a:spcBef>
              <a:spcPct val="0"/>
            </a:spcBef>
            <a:spcAft>
              <a:spcPct val="20000"/>
            </a:spcAft>
            <a:buChar char="•"/>
          </a:pPr>
          <a:endParaRPr lang="en-US" sz="2400" kern="1200" dirty="0"/>
        </a:p>
      </dsp:txBody>
      <dsp:txXfrm>
        <a:off x="0" y="4299390"/>
        <a:ext cx="10515600" cy="8191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E9C733-5B0A-4F7E-9635-424A0F1B8518}">
      <dsp:nvSpPr>
        <dsp:cNvPr id="0" name=""/>
        <dsp:cNvSpPr/>
      </dsp:nvSpPr>
      <dsp:spPr>
        <a:xfrm>
          <a:off x="0" y="0"/>
          <a:ext cx="10515600" cy="84068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Grants Management System – Review of Common Questions</a:t>
          </a:r>
          <a:endParaRPr lang="en-US" sz="2400" kern="1200" dirty="0"/>
        </a:p>
      </dsp:txBody>
      <dsp:txXfrm>
        <a:off x="41039" y="41039"/>
        <a:ext cx="10433522" cy="758603"/>
      </dsp:txXfrm>
    </dsp:sp>
    <dsp:sp modelId="{50795660-0AAF-47CC-82ED-FE87810EFFE2}">
      <dsp:nvSpPr>
        <dsp:cNvPr id="0" name=""/>
        <dsp:cNvSpPr/>
      </dsp:nvSpPr>
      <dsp:spPr>
        <a:xfrm>
          <a:off x="0" y="849155"/>
          <a:ext cx="10515600" cy="3830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0480" rIns="170688" bIns="30480" numCol="1" spcCol="1270" anchor="t" anchorCtr="0">
          <a:noAutofit/>
        </a:bodyPr>
        <a:lstStyle/>
        <a:p>
          <a:pPr marL="228600" lvl="1" indent="-228600" algn="l" defTabSz="1066800">
            <a:lnSpc>
              <a:spcPct val="90000"/>
            </a:lnSpc>
            <a:spcBef>
              <a:spcPct val="0"/>
            </a:spcBef>
            <a:spcAft>
              <a:spcPct val="20000"/>
            </a:spcAft>
            <a:buChar char="•"/>
          </a:pPr>
          <a:endParaRPr lang="en-US" sz="2400" kern="1200" dirty="0"/>
        </a:p>
        <a:p>
          <a:pPr marL="228600" lvl="1" indent="-228600" algn="l" defTabSz="1066800">
            <a:lnSpc>
              <a:spcPct val="90000"/>
            </a:lnSpc>
            <a:spcBef>
              <a:spcPct val="0"/>
            </a:spcBef>
            <a:spcAft>
              <a:spcPct val="20000"/>
            </a:spcAft>
            <a:buChar char="•"/>
          </a:pPr>
          <a:r>
            <a:rPr lang="en-US" sz="2400" kern="1200" dirty="0"/>
            <a:t>Change/Correction of Authorized Official</a:t>
          </a:r>
        </a:p>
        <a:p>
          <a:pPr marL="457200" lvl="2" indent="-228600" algn="l" defTabSz="1066800">
            <a:lnSpc>
              <a:spcPct val="90000"/>
            </a:lnSpc>
            <a:spcBef>
              <a:spcPct val="0"/>
            </a:spcBef>
            <a:spcAft>
              <a:spcPct val="20000"/>
            </a:spcAft>
            <a:buChar char="•"/>
          </a:pPr>
          <a:r>
            <a:rPr lang="en-US" sz="2400" kern="1200" dirty="0"/>
            <a:t>Documentation required</a:t>
          </a:r>
        </a:p>
        <a:p>
          <a:pPr marL="457200" lvl="2" indent="-228600" algn="l" defTabSz="1066800">
            <a:lnSpc>
              <a:spcPct val="90000"/>
            </a:lnSpc>
            <a:spcBef>
              <a:spcPct val="0"/>
            </a:spcBef>
            <a:spcAft>
              <a:spcPct val="20000"/>
            </a:spcAft>
            <a:buChar char="•"/>
          </a:pPr>
          <a:r>
            <a:rPr lang="en-US" sz="2400" kern="1200" dirty="0"/>
            <a:t>Where to upload in system</a:t>
          </a:r>
        </a:p>
        <a:p>
          <a:pPr marL="228600" lvl="1" indent="-228600" algn="l" defTabSz="1066800">
            <a:lnSpc>
              <a:spcPct val="90000"/>
            </a:lnSpc>
            <a:spcBef>
              <a:spcPct val="0"/>
            </a:spcBef>
            <a:spcAft>
              <a:spcPct val="20000"/>
            </a:spcAft>
            <a:buChar char="•"/>
          </a:pPr>
          <a:r>
            <a:rPr lang="en-US" sz="2400" kern="1200" dirty="0"/>
            <a:t>How to Update your UEI</a:t>
          </a:r>
        </a:p>
        <a:p>
          <a:pPr marL="457200" lvl="2" indent="-228600" algn="l" defTabSz="1066800">
            <a:lnSpc>
              <a:spcPct val="90000"/>
            </a:lnSpc>
            <a:spcBef>
              <a:spcPct val="0"/>
            </a:spcBef>
            <a:spcAft>
              <a:spcPct val="20000"/>
            </a:spcAft>
            <a:buChar char="•"/>
          </a:pPr>
          <a:r>
            <a:rPr lang="en-US" sz="2400" kern="1200" dirty="0"/>
            <a:t>If you did not have your UEI at time of application, it will need to be added to your record</a:t>
          </a:r>
        </a:p>
        <a:p>
          <a:pPr marL="685800" lvl="3" indent="-228600" algn="l" defTabSz="1066800">
            <a:lnSpc>
              <a:spcPct val="90000"/>
            </a:lnSpc>
            <a:spcBef>
              <a:spcPct val="0"/>
            </a:spcBef>
            <a:spcAft>
              <a:spcPct val="20000"/>
            </a:spcAft>
            <a:buChar char="•"/>
          </a:pPr>
          <a:r>
            <a:rPr lang="en-US" sz="2400" kern="1200" dirty="0">
              <a:hlinkClick xmlns:r="http://schemas.openxmlformats.org/officeDocument/2006/relationships" r:id="rId1"/>
            </a:rPr>
            <a:t>https://www.nbrc.gov/userfiles/files/Resource%20Guides/How%20to%20Update%20UEI.pdf</a:t>
          </a:r>
          <a:r>
            <a:rPr lang="en-US" sz="2400" kern="1200" dirty="0"/>
            <a:t> </a:t>
          </a:r>
        </a:p>
        <a:p>
          <a:pPr marL="228600" lvl="1" indent="-228600" algn="l" defTabSz="1066800">
            <a:lnSpc>
              <a:spcPct val="90000"/>
            </a:lnSpc>
            <a:spcBef>
              <a:spcPct val="0"/>
            </a:spcBef>
            <a:spcAft>
              <a:spcPct val="20000"/>
            </a:spcAft>
            <a:buChar char="•"/>
          </a:pPr>
          <a:endParaRPr lang="en-US" sz="2400" kern="1200" dirty="0"/>
        </a:p>
        <a:p>
          <a:pPr marL="228600" lvl="1" indent="-228600" algn="l" defTabSz="1066800">
            <a:lnSpc>
              <a:spcPct val="90000"/>
            </a:lnSpc>
            <a:spcBef>
              <a:spcPct val="0"/>
            </a:spcBef>
            <a:spcAft>
              <a:spcPct val="20000"/>
            </a:spcAft>
            <a:buChar char="•"/>
          </a:pPr>
          <a:endParaRPr lang="en-US" sz="2400" kern="1200" dirty="0"/>
        </a:p>
      </dsp:txBody>
      <dsp:txXfrm>
        <a:off x="0" y="849155"/>
        <a:ext cx="10515600" cy="383031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E9C733-5B0A-4F7E-9635-424A0F1B8518}">
      <dsp:nvSpPr>
        <dsp:cNvPr id="0" name=""/>
        <dsp:cNvSpPr/>
      </dsp:nvSpPr>
      <dsp:spPr>
        <a:xfrm>
          <a:off x="0" y="0"/>
          <a:ext cx="10515600" cy="8725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Grants Management System – Review of Common Questions</a:t>
          </a:r>
          <a:endParaRPr lang="en-US" sz="2400" kern="1200" dirty="0"/>
        </a:p>
      </dsp:txBody>
      <dsp:txXfrm>
        <a:off x="42597" y="42597"/>
        <a:ext cx="10430406" cy="787401"/>
      </dsp:txXfrm>
    </dsp:sp>
    <dsp:sp modelId="{50795660-0AAF-47CC-82ED-FE87810EFFE2}">
      <dsp:nvSpPr>
        <dsp:cNvPr id="0" name=""/>
        <dsp:cNvSpPr/>
      </dsp:nvSpPr>
      <dsp:spPr>
        <a:xfrm>
          <a:off x="0" y="874138"/>
          <a:ext cx="10515600" cy="3805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0480" rIns="170688" bIns="30480" numCol="1" spcCol="1270" anchor="t" anchorCtr="0">
          <a:noAutofit/>
        </a:bodyPr>
        <a:lstStyle/>
        <a:p>
          <a:pPr marL="228600" lvl="1" indent="-228600" algn="l" defTabSz="1066800">
            <a:lnSpc>
              <a:spcPct val="90000"/>
            </a:lnSpc>
            <a:spcBef>
              <a:spcPct val="0"/>
            </a:spcBef>
            <a:spcAft>
              <a:spcPct val="20000"/>
            </a:spcAft>
            <a:buChar char="•"/>
          </a:pPr>
          <a:endParaRPr lang="en-US" sz="2400" kern="1200" dirty="0"/>
        </a:p>
        <a:p>
          <a:pPr marL="228600" lvl="1" indent="-228600" algn="l" defTabSz="1066800">
            <a:lnSpc>
              <a:spcPct val="90000"/>
            </a:lnSpc>
            <a:spcBef>
              <a:spcPct val="0"/>
            </a:spcBef>
            <a:spcAft>
              <a:spcPct val="20000"/>
            </a:spcAft>
            <a:buChar char="•"/>
          </a:pPr>
          <a:r>
            <a:rPr lang="en-US" sz="2400" kern="1200" dirty="0"/>
            <a:t>Application Support Documents </a:t>
          </a:r>
        </a:p>
        <a:p>
          <a:pPr marL="457200" lvl="2" indent="-228600" algn="l" defTabSz="1066800">
            <a:lnSpc>
              <a:spcPct val="90000"/>
            </a:lnSpc>
            <a:spcBef>
              <a:spcPct val="0"/>
            </a:spcBef>
            <a:spcAft>
              <a:spcPct val="20000"/>
            </a:spcAft>
            <a:buChar char="•"/>
          </a:pPr>
          <a:r>
            <a:rPr lang="en-US" sz="2400" kern="1200" dirty="0"/>
            <a:t>SF424cbw (project budget) </a:t>
          </a:r>
        </a:p>
        <a:p>
          <a:pPr marL="685800" lvl="3" indent="-228600" algn="l" defTabSz="1066800">
            <a:lnSpc>
              <a:spcPct val="90000"/>
            </a:lnSpc>
            <a:spcBef>
              <a:spcPct val="0"/>
            </a:spcBef>
            <a:spcAft>
              <a:spcPct val="20000"/>
            </a:spcAft>
            <a:buChar char="•"/>
          </a:pPr>
          <a:r>
            <a:rPr lang="en-US" sz="2400" kern="1200" dirty="0"/>
            <a:t>Many projects did not include NEPA and/or LDD costs</a:t>
          </a:r>
        </a:p>
        <a:p>
          <a:pPr marL="457200" lvl="2" indent="-228600" algn="l" defTabSz="1066800">
            <a:lnSpc>
              <a:spcPct val="90000"/>
            </a:lnSpc>
            <a:spcBef>
              <a:spcPct val="0"/>
            </a:spcBef>
            <a:spcAft>
              <a:spcPct val="20000"/>
            </a:spcAft>
            <a:buChar char="•"/>
          </a:pPr>
          <a:r>
            <a:rPr lang="en-US" sz="2400" kern="1200" dirty="0"/>
            <a:t>SF424cbw, SF424, Budget Periods Table and Fundings Sources table must align</a:t>
          </a:r>
        </a:p>
        <a:p>
          <a:pPr marL="457200" lvl="2" indent="-228600" algn="l" defTabSz="1066800">
            <a:lnSpc>
              <a:spcPct val="90000"/>
            </a:lnSpc>
            <a:spcBef>
              <a:spcPct val="0"/>
            </a:spcBef>
            <a:spcAft>
              <a:spcPct val="20000"/>
            </a:spcAft>
            <a:buChar char="•"/>
          </a:pPr>
          <a:r>
            <a:rPr lang="en-US" sz="2400" kern="1200" dirty="0"/>
            <a:t>Corrected SF424 (if award amount was different than your request amount)</a:t>
          </a:r>
        </a:p>
        <a:p>
          <a:pPr marL="228600" lvl="1" indent="-228600" algn="l" defTabSz="1066800">
            <a:lnSpc>
              <a:spcPct val="90000"/>
            </a:lnSpc>
            <a:spcBef>
              <a:spcPct val="0"/>
            </a:spcBef>
            <a:spcAft>
              <a:spcPct val="20000"/>
            </a:spcAft>
            <a:buChar char="•"/>
          </a:pPr>
          <a:endParaRPr lang="en-US" sz="2400" kern="1200" dirty="0"/>
        </a:p>
        <a:p>
          <a:pPr marL="228600" lvl="1" indent="-228600" algn="l" defTabSz="1066800">
            <a:lnSpc>
              <a:spcPct val="90000"/>
            </a:lnSpc>
            <a:spcBef>
              <a:spcPct val="0"/>
            </a:spcBef>
            <a:spcAft>
              <a:spcPct val="20000"/>
            </a:spcAft>
            <a:buChar char="•"/>
          </a:pPr>
          <a:endParaRPr lang="en-US" sz="2400" kern="1200" dirty="0"/>
        </a:p>
      </dsp:txBody>
      <dsp:txXfrm>
        <a:off x="0" y="874138"/>
        <a:ext cx="10515600" cy="3805327"/>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FF5057-BF8B-4577-93FE-B6775D00CAE0}">
      <dsp:nvSpPr>
        <dsp:cNvPr id="0" name=""/>
        <dsp:cNvSpPr/>
      </dsp:nvSpPr>
      <dsp:spPr>
        <a:xfrm>
          <a:off x="0" y="1341"/>
          <a:ext cx="4938074" cy="83022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AD6EBB-0B4E-417B-9E94-5AF4F09651C1}">
      <dsp:nvSpPr>
        <dsp:cNvPr id="0" name=""/>
        <dsp:cNvSpPr/>
      </dsp:nvSpPr>
      <dsp:spPr>
        <a:xfrm>
          <a:off x="251144" y="188143"/>
          <a:ext cx="456626" cy="4566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C78B1B-DF53-41BB-8B75-0D044B7A4083}">
      <dsp:nvSpPr>
        <dsp:cNvPr id="0" name=""/>
        <dsp:cNvSpPr/>
      </dsp:nvSpPr>
      <dsp:spPr>
        <a:xfrm>
          <a:off x="958914" y="1341"/>
          <a:ext cx="3979159" cy="830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866" tIns="87866" rIns="87866" bIns="87866" numCol="1" spcCol="1270" anchor="ctr" anchorCtr="0">
          <a:noAutofit/>
        </a:bodyPr>
        <a:lstStyle/>
        <a:p>
          <a:pPr marL="0" lvl="0" indent="0" algn="l" defTabSz="711200">
            <a:lnSpc>
              <a:spcPct val="100000"/>
            </a:lnSpc>
            <a:spcBef>
              <a:spcPct val="0"/>
            </a:spcBef>
            <a:spcAft>
              <a:spcPct val="35000"/>
            </a:spcAft>
            <a:buNone/>
          </a:pPr>
          <a:r>
            <a:rPr lang="en-US" sz="1600" kern="1200" dirty="0">
              <a:latin typeface="+mn-lt"/>
            </a:rPr>
            <a:t>Execute contract with grantee.  Separate contracts for other services.</a:t>
          </a:r>
        </a:p>
      </dsp:txBody>
      <dsp:txXfrm>
        <a:off x="958914" y="1341"/>
        <a:ext cx="3979159" cy="830229"/>
      </dsp:txXfrm>
    </dsp:sp>
    <dsp:sp modelId="{D7BB8404-6419-4345-AD5E-87F5A9EE0BBB}">
      <dsp:nvSpPr>
        <dsp:cNvPr id="0" name=""/>
        <dsp:cNvSpPr/>
      </dsp:nvSpPr>
      <dsp:spPr>
        <a:xfrm>
          <a:off x="0" y="1039128"/>
          <a:ext cx="4938074" cy="83022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88DAA2-A99A-4608-B378-DCD307D1BD2A}">
      <dsp:nvSpPr>
        <dsp:cNvPr id="0" name=""/>
        <dsp:cNvSpPr/>
      </dsp:nvSpPr>
      <dsp:spPr>
        <a:xfrm>
          <a:off x="251144" y="1225929"/>
          <a:ext cx="456626" cy="4566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E6895C-458B-4B44-ABF7-5D2E23A07BFD}">
      <dsp:nvSpPr>
        <dsp:cNvPr id="0" name=""/>
        <dsp:cNvSpPr/>
      </dsp:nvSpPr>
      <dsp:spPr>
        <a:xfrm>
          <a:off x="958914" y="1039128"/>
          <a:ext cx="3979159" cy="830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866" tIns="87866" rIns="87866" bIns="87866" numCol="1" spcCol="1270" anchor="ctr" anchorCtr="0">
          <a:noAutofit/>
        </a:bodyPr>
        <a:lstStyle/>
        <a:p>
          <a:pPr marL="0" lvl="0" indent="0" algn="l" defTabSz="711200">
            <a:lnSpc>
              <a:spcPct val="100000"/>
            </a:lnSpc>
            <a:spcBef>
              <a:spcPct val="0"/>
            </a:spcBef>
            <a:spcAft>
              <a:spcPct val="35000"/>
            </a:spcAft>
            <a:buNone/>
          </a:pPr>
          <a:r>
            <a:rPr lang="en-US" sz="1600" kern="1200" dirty="0">
              <a:latin typeface="+mn-lt"/>
            </a:rPr>
            <a:t>Provide approved grant administration services as outlined by NBRC. </a:t>
          </a:r>
        </a:p>
      </dsp:txBody>
      <dsp:txXfrm>
        <a:off x="958914" y="1039128"/>
        <a:ext cx="3979159" cy="830229"/>
      </dsp:txXfrm>
    </dsp:sp>
    <dsp:sp modelId="{3B7533F1-8023-40B4-8CA8-84036A36E0C3}">
      <dsp:nvSpPr>
        <dsp:cNvPr id="0" name=""/>
        <dsp:cNvSpPr/>
      </dsp:nvSpPr>
      <dsp:spPr>
        <a:xfrm>
          <a:off x="0" y="2076914"/>
          <a:ext cx="4938074" cy="83022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98E1E9-F900-42E6-8184-272D3BD9F20E}">
      <dsp:nvSpPr>
        <dsp:cNvPr id="0" name=""/>
        <dsp:cNvSpPr/>
      </dsp:nvSpPr>
      <dsp:spPr>
        <a:xfrm>
          <a:off x="251144" y="2263716"/>
          <a:ext cx="456626" cy="4566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7A82C8-A4EF-4394-9E95-5E792899C55A}">
      <dsp:nvSpPr>
        <dsp:cNvPr id="0" name=""/>
        <dsp:cNvSpPr/>
      </dsp:nvSpPr>
      <dsp:spPr>
        <a:xfrm>
          <a:off x="958914" y="2076914"/>
          <a:ext cx="3979159" cy="830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866" tIns="87866" rIns="87866" bIns="87866" numCol="1" spcCol="1270" anchor="ctr" anchorCtr="0">
          <a:noAutofit/>
        </a:bodyPr>
        <a:lstStyle/>
        <a:p>
          <a:pPr marL="0" lvl="0" indent="0" algn="l" defTabSz="711200">
            <a:lnSpc>
              <a:spcPct val="100000"/>
            </a:lnSpc>
            <a:spcBef>
              <a:spcPct val="0"/>
            </a:spcBef>
            <a:spcAft>
              <a:spcPct val="35000"/>
            </a:spcAft>
            <a:buNone/>
          </a:pPr>
          <a:r>
            <a:rPr lang="en-US" sz="1600" kern="1200" dirty="0">
              <a:latin typeface="+mn-lt"/>
            </a:rPr>
            <a:t>Provide guidance on administration activities and review reports.</a:t>
          </a:r>
        </a:p>
      </dsp:txBody>
      <dsp:txXfrm>
        <a:off x="958914" y="2076914"/>
        <a:ext cx="3979159" cy="830229"/>
      </dsp:txXfrm>
    </dsp:sp>
    <dsp:sp modelId="{719C9CA4-EEAA-4448-8448-28527F4611B8}">
      <dsp:nvSpPr>
        <dsp:cNvPr id="0" name=""/>
        <dsp:cNvSpPr/>
      </dsp:nvSpPr>
      <dsp:spPr>
        <a:xfrm>
          <a:off x="0" y="3140048"/>
          <a:ext cx="4938074" cy="83022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D6CC3A-1703-4D04-A3CF-31B48C4DA8A9}">
      <dsp:nvSpPr>
        <dsp:cNvPr id="0" name=""/>
        <dsp:cNvSpPr/>
      </dsp:nvSpPr>
      <dsp:spPr>
        <a:xfrm>
          <a:off x="251144" y="3326849"/>
          <a:ext cx="456626" cy="45662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C96EF1-65D7-4F7E-9B68-8DB6E4EF9D00}">
      <dsp:nvSpPr>
        <dsp:cNvPr id="0" name=""/>
        <dsp:cNvSpPr/>
      </dsp:nvSpPr>
      <dsp:spPr>
        <a:xfrm>
          <a:off x="958914" y="3114701"/>
          <a:ext cx="3979159" cy="8809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866" tIns="87866" rIns="87866" bIns="87866" numCol="1" spcCol="1270" anchor="ctr" anchorCtr="0">
          <a:noAutofit/>
        </a:bodyPr>
        <a:lstStyle/>
        <a:p>
          <a:pPr marL="0" lvl="0" indent="0" algn="l" defTabSz="711200">
            <a:lnSpc>
              <a:spcPct val="100000"/>
            </a:lnSpc>
            <a:spcBef>
              <a:spcPct val="0"/>
            </a:spcBef>
            <a:spcAft>
              <a:spcPct val="35000"/>
            </a:spcAft>
            <a:buNone/>
          </a:pPr>
          <a:r>
            <a:rPr lang="en-US" sz="1600" b="0" kern="1200" dirty="0">
              <a:effectLst/>
              <a:latin typeface="+mn-lt"/>
              <a:ea typeface="Tahoma" panose="020B0604030504040204" pitchFamily="34" charset="0"/>
              <a:cs typeface="Tahoma" panose="020B0604030504040204" pitchFamily="34" charset="0"/>
            </a:rPr>
            <a:t>LDDs invoice the grantee for services up to 2% of NBRC funds</a:t>
          </a:r>
          <a:endParaRPr lang="en-US" sz="1600" b="0" kern="1200" dirty="0">
            <a:latin typeface="+mn-lt"/>
          </a:endParaRPr>
        </a:p>
      </dsp:txBody>
      <dsp:txXfrm>
        <a:off x="958914" y="3114701"/>
        <a:ext cx="3979159" cy="880922"/>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BB8404-6419-4345-AD5E-87F5A9EE0BBB}">
      <dsp:nvSpPr>
        <dsp:cNvPr id="0" name=""/>
        <dsp:cNvSpPr/>
      </dsp:nvSpPr>
      <dsp:spPr>
        <a:xfrm>
          <a:off x="0" y="32351"/>
          <a:ext cx="4643486" cy="56262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88DAA2-A99A-4608-B378-DCD307D1BD2A}">
      <dsp:nvSpPr>
        <dsp:cNvPr id="0" name=""/>
        <dsp:cNvSpPr/>
      </dsp:nvSpPr>
      <dsp:spPr>
        <a:xfrm>
          <a:off x="170194" y="158942"/>
          <a:ext cx="309746" cy="30944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E6895C-458B-4B44-ABF7-5D2E23A07BFD}">
      <dsp:nvSpPr>
        <dsp:cNvPr id="0" name=""/>
        <dsp:cNvSpPr/>
      </dsp:nvSpPr>
      <dsp:spPr>
        <a:xfrm>
          <a:off x="650134" y="32351"/>
          <a:ext cx="3973659" cy="597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266" tIns="63266" rIns="63266" bIns="63266" numCol="1" spcCol="1270" anchor="ctr" anchorCtr="0">
          <a:noAutofit/>
        </a:bodyPr>
        <a:lstStyle/>
        <a:p>
          <a:pPr marL="0" lvl="0" indent="0" algn="l" defTabSz="711200">
            <a:lnSpc>
              <a:spcPct val="100000"/>
            </a:lnSpc>
            <a:spcBef>
              <a:spcPct val="0"/>
            </a:spcBef>
            <a:spcAft>
              <a:spcPct val="35000"/>
            </a:spcAft>
            <a:buNone/>
          </a:pPr>
          <a:r>
            <a:rPr lang="en-US" sz="1600" kern="1200" dirty="0">
              <a:latin typeface="+mn-lt"/>
            </a:rPr>
            <a:t>Adhere to federal regulations and grant agreement requirements</a:t>
          </a:r>
        </a:p>
      </dsp:txBody>
      <dsp:txXfrm>
        <a:off x="650134" y="32351"/>
        <a:ext cx="3973659" cy="597789"/>
      </dsp:txXfrm>
    </dsp:sp>
    <dsp:sp modelId="{4ED0EE74-BDFC-4A15-9EB5-918B1889B872}">
      <dsp:nvSpPr>
        <dsp:cNvPr id="0" name=""/>
        <dsp:cNvSpPr/>
      </dsp:nvSpPr>
      <dsp:spPr>
        <a:xfrm>
          <a:off x="0" y="779588"/>
          <a:ext cx="4643486" cy="94331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27FF12-1823-49D9-995D-0930CD267F79}">
      <dsp:nvSpPr>
        <dsp:cNvPr id="0" name=""/>
        <dsp:cNvSpPr/>
      </dsp:nvSpPr>
      <dsp:spPr>
        <a:xfrm>
          <a:off x="170194" y="1096523"/>
          <a:ext cx="309746" cy="30944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7BC517-9499-4243-A702-8EF68D42402B}">
      <dsp:nvSpPr>
        <dsp:cNvPr id="0" name=""/>
        <dsp:cNvSpPr/>
      </dsp:nvSpPr>
      <dsp:spPr>
        <a:xfrm>
          <a:off x="650134" y="969933"/>
          <a:ext cx="3973659" cy="597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266" tIns="63266" rIns="63266" bIns="63266" numCol="1" spcCol="1270" anchor="ctr" anchorCtr="0">
          <a:noAutofit/>
        </a:bodyPr>
        <a:lstStyle/>
        <a:p>
          <a:pPr marL="0" lvl="0" indent="0" algn="l" defTabSz="711200">
            <a:lnSpc>
              <a:spcPct val="100000"/>
            </a:lnSpc>
            <a:spcBef>
              <a:spcPct val="0"/>
            </a:spcBef>
            <a:spcAft>
              <a:spcPct val="35000"/>
            </a:spcAft>
            <a:buNone/>
          </a:pPr>
          <a:r>
            <a:rPr lang="en-US" sz="1600" kern="1200" dirty="0">
              <a:latin typeface="+mn-lt"/>
            </a:rPr>
            <a:t>Contract with LDDs for grant administration services (unless a state agency or have an LDD waiver)</a:t>
          </a:r>
        </a:p>
      </dsp:txBody>
      <dsp:txXfrm>
        <a:off x="650134" y="969933"/>
        <a:ext cx="3973659" cy="597789"/>
      </dsp:txXfrm>
    </dsp:sp>
    <dsp:sp modelId="{46893AA1-5864-460A-94A4-55068503BA0A}">
      <dsp:nvSpPr>
        <dsp:cNvPr id="0" name=""/>
        <dsp:cNvSpPr/>
      </dsp:nvSpPr>
      <dsp:spPr>
        <a:xfrm>
          <a:off x="0" y="1872350"/>
          <a:ext cx="4643486" cy="56262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E1A6A3-E943-4B18-8163-CEC933A56E81}">
      <dsp:nvSpPr>
        <dsp:cNvPr id="0" name=""/>
        <dsp:cNvSpPr/>
      </dsp:nvSpPr>
      <dsp:spPr>
        <a:xfrm>
          <a:off x="170194" y="1998941"/>
          <a:ext cx="309746" cy="30944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9545D9-261F-4BF1-9E9F-5C880614B492}">
      <dsp:nvSpPr>
        <dsp:cNvPr id="0" name=""/>
        <dsp:cNvSpPr/>
      </dsp:nvSpPr>
      <dsp:spPr>
        <a:xfrm>
          <a:off x="650134" y="1872350"/>
          <a:ext cx="3973659" cy="597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266" tIns="63266" rIns="63266" bIns="63266" numCol="1" spcCol="1270" anchor="ctr" anchorCtr="0">
          <a:noAutofit/>
        </a:bodyPr>
        <a:lstStyle/>
        <a:p>
          <a:pPr marL="0" lvl="0" indent="0" algn="l" defTabSz="711200">
            <a:lnSpc>
              <a:spcPct val="100000"/>
            </a:lnSpc>
            <a:spcBef>
              <a:spcPct val="0"/>
            </a:spcBef>
            <a:spcAft>
              <a:spcPct val="35000"/>
            </a:spcAft>
            <a:buNone/>
          </a:pPr>
          <a:r>
            <a:rPr lang="en-US" sz="1600" kern="1200" dirty="0">
              <a:latin typeface="+mn-lt"/>
            </a:rPr>
            <a:t>Provide copy of executed contract for services to NBRC to receive a Notice to Proceed .</a:t>
          </a:r>
        </a:p>
      </dsp:txBody>
      <dsp:txXfrm>
        <a:off x="650134" y="1872350"/>
        <a:ext cx="3973659" cy="597789"/>
      </dsp:txXfrm>
    </dsp:sp>
    <dsp:sp modelId="{BDDEDF95-C201-4A1F-8454-81BD3D4B7601}">
      <dsp:nvSpPr>
        <dsp:cNvPr id="0" name=""/>
        <dsp:cNvSpPr/>
      </dsp:nvSpPr>
      <dsp:spPr>
        <a:xfrm>
          <a:off x="0" y="2619587"/>
          <a:ext cx="4643486" cy="56262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41C588-2DF7-454F-BC79-E48BC639CEBD}">
      <dsp:nvSpPr>
        <dsp:cNvPr id="0" name=""/>
        <dsp:cNvSpPr/>
      </dsp:nvSpPr>
      <dsp:spPr>
        <a:xfrm>
          <a:off x="170194" y="2746177"/>
          <a:ext cx="309746" cy="30944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0F688D-0384-4651-8FCA-C733EDCF7990}">
      <dsp:nvSpPr>
        <dsp:cNvPr id="0" name=""/>
        <dsp:cNvSpPr/>
      </dsp:nvSpPr>
      <dsp:spPr>
        <a:xfrm>
          <a:off x="650134" y="2619587"/>
          <a:ext cx="3973659" cy="597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266" tIns="63266" rIns="63266" bIns="63266" numCol="1" spcCol="1270" anchor="ctr" anchorCtr="0">
          <a:noAutofit/>
        </a:bodyPr>
        <a:lstStyle/>
        <a:p>
          <a:pPr marL="0" lvl="0" indent="0" algn="l" defTabSz="711200">
            <a:lnSpc>
              <a:spcPct val="100000"/>
            </a:lnSpc>
            <a:spcBef>
              <a:spcPct val="0"/>
            </a:spcBef>
            <a:spcAft>
              <a:spcPct val="35000"/>
            </a:spcAft>
            <a:buNone/>
          </a:pPr>
          <a:r>
            <a:rPr lang="en-US" sz="1600" kern="1200" dirty="0">
              <a:latin typeface="+mn-lt"/>
            </a:rPr>
            <a:t>Send reports to LDD for review. Grantee submits reports after LDD review.</a:t>
          </a:r>
        </a:p>
      </dsp:txBody>
      <dsp:txXfrm>
        <a:off x="650134" y="2619587"/>
        <a:ext cx="3973659" cy="597789"/>
      </dsp:txXfrm>
    </dsp:sp>
    <dsp:sp modelId="{ACE0665E-0C33-4218-BA12-DA7DAD8F7E8E}">
      <dsp:nvSpPr>
        <dsp:cNvPr id="0" name=""/>
        <dsp:cNvSpPr/>
      </dsp:nvSpPr>
      <dsp:spPr>
        <a:xfrm>
          <a:off x="0" y="3366823"/>
          <a:ext cx="4643486" cy="56262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C9D8E4-3300-4873-9AF3-6F7C288AD69C}">
      <dsp:nvSpPr>
        <dsp:cNvPr id="0" name=""/>
        <dsp:cNvSpPr/>
      </dsp:nvSpPr>
      <dsp:spPr>
        <a:xfrm>
          <a:off x="170194" y="3493414"/>
          <a:ext cx="309746" cy="30944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88B75B-FE0D-436E-A48F-2B20781FBAE0}">
      <dsp:nvSpPr>
        <dsp:cNvPr id="0" name=""/>
        <dsp:cNvSpPr/>
      </dsp:nvSpPr>
      <dsp:spPr>
        <a:xfrm>
          <a:off x="650134" y="3366823"/>
          <a:ext cx="3973659" cy="597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266" tIns="63266" rIns="63266" bIns="63266" numCol="1" spcCol="1270" anchor="ctr" anchorCtr="0">
          <a:noAutofit/>
        </a:bodyPr>
        <a:lstStyle/>
        <a:p>
          <a:pPr marL="0" lvl="0" indent="0" algn="l" defTabSz="711200">
            <a:lnSpc>
              <a:spcPct val="100000"/>
            </a:lnSpc>
            <a:spcBef>
              <a:spcPct val="0"/>
            </a:spcBef>
            <a:spcAft>
              <a:spcPct val="35000"/>
            </a:spcAft>
            <a:buNone/>
          </a:pPr>
          <a:r>
            <a:rPr lang="en-US" sz="1600" kern="1200" dirty="0">
              <a:effectLst/>
              <a:latin typeface="+mn-lt"/>
              <a:ea typeface="Tahoma" panose="020B0604030504040204" pitchFamily="34" charset="0"/>
              <a:cs typeface="Tahoma" panose="020B0604030504040204" pitchFamily="34" charset="0"/>
            </a:rPr>
            <a:t>Grantee pays the invoice, and then submits reimbursement of those costs to NBRC.</a:t>
          </a:r>
          <a:endParaRPr lang="en-US" sz="1600" kern="1200" dirty="0">
            <a:latin typeface="+mn-lt"/>
          </a:endParaRPr>
        </a:p>
      </dsp:txBody>
      <dsp:txXfrm>
        <a:off x="650134" y="3366823"/>
        <a:ext cx="3973659" cy="5977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9D7B40-D135-4A60-B408-2DDE8BB55978}">
      <dsp:nvSpPr>
        <dsp:cNvPr id="0" name=""/>
        <dsp:cNvSpPr/>
      </dsp:nvSpPr>
      <dsp:spPr>
        <a:xfrm>
          <a:off x="0" y="9599"/>
          <a:ext cx="8352149" cy="617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t>CONGRATULTIONS &amp; Welcome  – Andrea Smith </a:t>
          </a:r>
          <a:endParaRPr lang="en-US" sz="1600" kern="1200" dirty="0"/>
        </a:p>
      </dsp:txBody>
      <dsp:txXfrm>
        <a:off x="30157" y="39756"/>
        <a:ext cx="8291835" cy="557446"/>
      </dsp:txXfrm>
    </dsp:sp>
    <dsp:sp modelId="{7AD4F910-F737-46BB-9821-D3EB94DEEFF9}">
      <dsp:nvSpPr>
        <dsp:cNvPr id="0" name=""/>
        <dsp:cNvSpPr/>
      </dsp:nvSpPr>
      <dsp:spPr>
        <a:xfrm>
          <a:off x="0" y="722400"/>
          <a:ext cx="8352149" cy="617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t>Project Initiation Next Steps - Andrea Smith</a:t>
          </a:r>
          <a:endParaRPr lang="en-US" sz="1600" kern="1200" dirty="0"/>
        </a:p>
      </dsp:txBody>
      <dsp:txXfrm>
        <a:off x="30157" y="752557"/>
        <a:ext cx="8291835" cy="557446"/>
      </dsp:txXfrm>
    </dsp:sp>
    <dsp:sp modelId="{18B670C4-02D8-4A5F-84DD-4455690A901E}">
      <dsp:nvSpPr>
        <dsp:cNvPr id="0" name=""/>
        <dsp:cNvSpPr/>
      </dsp:nvSpPr>
      <dsp:spPr>
        <a:xfrm>
          <a:off x="0" y="1464576"/>
          <a:ext cx="8352149" cy="617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t>Review of NBRC Grant Lifecycle– Andrea Smith</a:t>
          </a:r>
          <a:endParaRPr lang="en-US" sz="1600" kern="1200" dirty="0"/>
        </a:p>
      </dsp:txBody>
      <dsp:txXfrm>
        <a:off x="30157" y="1494733"/>
        <a:ext cx="8291835" cy="557446"/>
      </dsp:txXfrm>
    </dsp:sp>
    <dsp:sp modelId="{4A554C3D-9E9B-4242-BBDF-A999530F1833}">
      <dsp:nvSpPr>
        <dsp:cNvPr id="0" name=""/>
        <dsp:cNvSpPr/>
      </dsp:nvSpPr>
      <dsp:spPr>
        <a:xfrm>
          <a:off x="0" y="4281711"/>
          <a:ext cx="8352149" cy="617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t>NBRC Grant Administration Resources, Key Terms &amp; NBRC Staff List  </a:t>
          </a:r>
          <a:endParaRPr lang="en-US" sz="1600" kern="1200" dirty="0"/>
        </a:p>
      </dsp:txBody>
      <dsp:txXfrm>
        <a:off x="30157" y="4311868"/>
        <a:ext cx="8291835" cy="557446"/>
      </dsp:txXfrm>
    </dsp:sp>
    <dsp:sp modelId="{02F27ED2-BA8F-4290-BAE2-793F0D9C994F}">
      <dsp:nvSpPr>
        <dsp:cNvPr id="0" name=""/>
        <dsp:cNvSpPr/>
      </dsp:nvSpPr>
      <dsp:spPr>
        <a:xfrm>
          <a:off x="0" y="2150115"/>
          <a:ext cx="8352149" cy="617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t>Grants Management System (GMS) – Casey Haynes</a:t>
          </a:r>
          <a:endParaRPr lang="en-US" sz="1600" kern="1200" dirty="0"/>
        </a:p>
      </dsp:txBody>
      <dsp:txXfrm>
        <a:off x="30157" y="2180272"/>
        <a:ext cx="8291835" cy="557446"/>
      </dsp:txXfrm>
    </dsp:sp>
    <dsp:sp modelId="{BBDE7B5C-65DC-4DE9-A3C1-FCEAF753DEA6}">
      <dsp:nvSpPr>
        <dsp:cNvPr id="0" name=""/>
        <dsp:cNvSpPr/>
      </dsp:nvSpPr>
      <dsp:spPr>
        <a:xfrm>
          <a:off x="0" y="2882173"/>
          <a:ext cx="8352149" cy="617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t>Role of Local Development District (LDD) – Sarah Lang</a:t>
          </a:r>
          <a:endParaRPr lang="en-US" sz="1600" kern="1200" dirty="0"/>
        </a:p>
      </dsp:txBody>
      <dsp:txXfrm>
        <a:off x="30157" y="2912330"/>
        <a:ext cx="8291835" cy="557446"/>
      </dsp:txXfrm>
    </dsp:sp>
    <dsp:sp modelId="{7D626B34-F634-497C-9900-85D6248DF258}">
      <dsp:nvSpPr>
        <dsp:cNvPr id="0" name=""/>
        <dsp:cNvSpPr/>
      </dsp:nvSpPr>
      <dsp:spPr>
        <a:xfrm>
          <a:off x="0" y="3586311"/>
          <a:ext cx="8352149" cy="617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t>Final Q&amp;A, Review of Next Sessions &amp; Wrap-up – Andrea Smith</a:t>
          </a:r>
          <a:endParaRPr lang="en-US" sz="1600" kern="1200" dirty="0"/>
        </a:p>
      </dsp:txBody>
      <dsp:txXfrm>
        <a:off x="30157" y="3616468"/>
        <a:ext cx="8291835" cy="557446"/>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EEE9A7-998A-4C15-8C98-D1123770005D}">
      <dsp:nvSpPr>
        <dsp:cNvPr id="0" name=""/>
        <dsp:cNvSpPr/>
      </dsp:nvSpPr>
      <dsp:spPr>
        <a:xfrm>
          <a:off x="0" y="2434"/>
          <a:ext cx="9426804" cy="51858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70ADA5-E5BE-4F2B-824F-1B58379C2274}">
      <dsp:nvSpPr>
        <dsp:cNvPr id="0" name=""/>
        <dsp:cNvSpPr/>
      </dsp:nvSpPr>
      <dsp:spPr>
        <a:xfrm>
          <a:off x="156871" y="119115"/>
          <a:ext cx="285220" cy="2852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DDC177-4A67-40ED-A1FD-3CE9B79BC60A}">
      <dsp:nvSpPr>
        <dsp:cNvPr id="0" name=""/>
        <dsp:cNvSpPr/>
      </dsp:nvSpPr>
      <dsp:spPr>
        <a:xfrm>
          <a:off x="598962" y="2434"/>
          <a:ext cx="8827841" cy="518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883" tIns="54883" rIns="54883" bIns="54883" numCol="1" spcCol="1270" anchor="ctr" anchorCtr="0">
          <a:noAutofit/>
        </a:bodyPr>
        <a:lstStyle/>
        <a:p>
          <a:pPr marL="0" lvl="0" indent="0" algn="l" defTabSz="1066800">
            <a:lnSpc>
              <a:spcPct val="100000"/>
            </a:lnSpc>
            <a:spcBef>
              <a:spcPct val="0"/>
            </a:spcBef>
            <a:spcAft>
              <a:spcPct val="35000"/>
            </a:spcAft>
            <a:buNone/>
          </a:pPr>
          <a:r>
            <a:rPr lang="en-US" sz="2400" b="0" i="0" kern="1200" baseline="0" dirty="0"/>
            <a:t>General Assistance</a:t>
          </a:r>
          <a:endParaRPr lang="en-US" sz="2400" b="0" kern="1200" dirty="0"/>
        </a:p>
      </dsp:txBody>
      <dsp:txXfrm>
        <a:off x="598962" y="2434"/>
        <a:ext cx="8827841" cy="518581"/>
      </dsp:txXfrm>
    </dsp:sp>
    <dsp:sp modelId="{D22C247B-AE4A-4BFC-BC69-011B3591DAB1}">
      <dsp:nvSpPr>
        <dsp:cNvPr id="0" name=""/>
        <dsp:cNvSpPr/>
      </dsp:nvSpPr>
      <dsp:spPr>
        <a:xfrm>
          <a:off x="0" y="650662"/>
          <a:ext cx="9426804" cy="51858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12A1FBF-9983-4CCD-8388-38A2168C98C3}">
      <dsp:nvSpPr>
        <dsp:cNvPr id="0" name=""/>
        <dsp:cNvSpPr/>
      </dsp:nvSpPr>
      <dsp:spPr>
        <a:xfrm>
          <a:off x="156871" y="767343"/>
          <a:ext cx="285220" cy="2852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CDE764-42BB-49AB-BD94-8B8A49C82092}">
      <dsp:nvSpPr>
        <dsp:cNvPr id="0" name=""/>
        <dsp:cNvSpPr/>
      </dsp:nvSpPr>
      <dsp:spPr>
        <a:xfrm>
          <a:off x="598962" y="650662"/>
          <a:ext cx="8827841" cy="518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883" tIns="54883" rIns="54883" bIns="54883" numCol="1" spcCol="1270" anchor="ctr" anchorCtr="0">
          <a:noAutofit/>
        </a:bodyPr>
        <a:lstStyle/>
        <a:p>
          <a:pPr marL="0" lvl="0" indent="0" algn="l" defTabSz="1066800">
            <a:lnSpc>
              <a:spcPct val="100000"/>
            </a:lnSpc>
            <a:spcBef>
              <a:spcPct val="0"/>
            </a:spcBef>
            <a:spcAft>
              <a:spcPct val="35000"/>
            </a:spcAft>
            <a:buNone/>
          </a:pPr>
          <a:r>
            <a:rPr lang="en-US" sz="2400" b="0" kern="1200" dirty="0"/>
            <a:t>Quarterly Progress Reporting</a:t>
          </a:r>
        </a:p>
      </dsp:txBody>
      <dsp:txXfrm>
        <a:off x="598962" y="650662"/>
        <a:ext cx="8827841" cy="518581"/>
      </dsp:txXfrm>
    </dsp:sp>
    <dsp:sp modelId="{50F827E3-8123-4609-901A-294687262D3B}">
      <dsp:nvSpPr>
        <dsp:cNvPr id="0" name=""/>
        <dsp:cNvSpPr/>
      </dsp:nvSpPr>
      <dsp:spPr>
        <a:xfrm>
          <a:off x="0" y="1298889"/>
          <a:ext cx="9426804" cy="51858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9AA395-26E9-4AF8-8B06-01C864D47D64}">
      <dsp:nvSpPr>
        <dsp:cNvPr id="0" name=""/>
        <dsp:cNvSpPr/>
      </dsp:nvSpPr>
      <dsp:spPr>
        <a:xfrm>
          <a:off x="156871" y="1415570"/>
          <a:ext cx="285220" cy="2852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50E4A1-7664-436B-AF25-47EB6C24CD07}">
      <dsp:nvSpPr>
        <dsp:cNvPr id="0" name=""/>
        <dsp:cNvSpPr/>
      </dsp:nvSpPr>
      <dsp:spPr>
        <a:xfrm>
          <a:off x="598962" y="1298889"/>
          <a:ext cx="8827841" cy="518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883" tIns="54883" rIns="54883" bIns="54883" numCol="1" spcCol="1270" anchor="ctr" anchorCtr="0">
          <a:noAutofit/>
        </a:bodyPr>
        <a:lstStyle/>
        <a:p>
          <a:pPr marL="0" lvl="0" indent="0" algn="l" defTabSz="1066800">
            <a:lnSpc>
              <a:spcPct val="100000"/>
            </a:lnSpc>
            <a:spcBef>
              <a:spcPct val="0"/>
            </a:spcBef>
            <a:spcAft>
              <a:spcPct val="35000"/>
            </a:spcAft>
            <a:buNone/>
          </a:pPr>
          <a:r>
            <a:rPr lang="en-US" sz="2400" b="0" i="0" kern="1200" baseline="0" dirty="0"/>
            <a:t>Reimbursement Requests</a:t>
          </a:r>
          <a:endParaRPr lang="en-US" sz="2400" b="0" kern="1200" dirty="0"/>
        </a:p>
      </dsp:txBody>
      <dsp:txXfrm>
        <a:off x="598962" y="1298889"/>
        <a:ext cx="8827841" cy="518581"/>
      </dsp:txXfrm>
    </dsp:sp>
    <dsp:sp modelId="{9B0A884D-0833-4782-B2AB-42FF6FA3CADC}">
      <dsp:nvSpPr>
        <dsp:cNvPr id="0" name=""/>
        <dsp:cNvSpPr/>
      </dsp:nvSpPr>
      <dsp:spPr>
        <a:xfrm>
          <a:off x="0" y="1947116"/>
          <a:ext cx="9426804" cy="51858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804A13-72B4-49E6-BC23-8FD2007572A3}">
      <dsp:nvSpPr>
        <dsp:cNvPr id="0" name=""/>
        <dsp:cNvSpPr/>
      </dsp:nvSpPr>
      <dsp:spPr>
        <a:xfrm>
          <a:off x="156871" y="2063797"/>
          <a:ext cx="285220" cy="2852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E59217-6956-4167-B142-BE5A9F43F03D}">
      <dsp:nvSpPr>
        <dsp:cNvPr id="0" name=""/>
        <dsp:cNvSpPr/>
      </dsp:nvSpPr>
      <dsp:spPr>
        <a:xfrm>
          <a:off x="598962" y="1947116"/>
          <a:ext cx="8827841" cy="518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883" tIns="54883" rIns="54883" bIns="54883" numCol="1" spcCol="1270" anchor="ctr" anchorCtr="0">
          <a:noAutofit/>
        </a:bodyPr>
        <a:lstStyle/>
        <a:p>
          <a:pPr marL="0" lvl="0" indent="0" algn="l" defTabSz="1066800">
            <a:lnSpc>
              <a:spcPct val="100000"/>
            </a:lnSpc>
            <a:spcBef>
              <a:spcPct val="0"/>
            </a:spcBef>
            <a:spcAft>
              <a:spcPct val="35000"/>
            </a:spcAft>
            <a:buNone/>
          </a:pPr>
          <a:r>
            <a:rPr lang="en-US" sz="2400" b="0" kern="1200" dirty="0"/>
            <a:t>Annual Financial Reporting</a:t>
          </a:r>
        </a:p>
      </dsp:txBody>
      <dsp:txXfrm>
        <a:off x="598962" y="1947116"/>
        <a:ext cx="8827841" cy="518581"/>
      </dsp:txXfrm>
    </dsp:sp>
    <dsp:sp modelId="{8AF1D7A9-D9F0-46E9-A251-30635F878F04}">
      <dsp:nvSpPr>
        <dsp:cNvPr id="0" name=""/>
        <dsp:cNvSpPr/>
      </dsp:nvSpPr>
      <dsp:spPr>
        <a:xfrm>
          <a:off x="0" y="2595344"/>
          <a:ext cx="9426804" cy="51858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B1979C-EA8F-4EC3-9CC2-5DCDFC7F5FFC}">
      <dsp:nvSpPr>
        <dsp:cNvPr id="0" name=""/>
        <dsp:cNvSpPr/>
      </dsp:nvSpPr>
      <dsp:spPr>
        <a:xfrm>
          <a:off x="156871" y="2712025"/>
          <a:ext cx="285220" cy="28522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B13EC2-1042-455B-B989-FEE65D5857D2}">
      <dsp:nvSpPr>
        <dsp:cNvPr id="0" name=""/>
        <dsp:cNvSpPr/>
      </dsp:nvSpPr>
      <dsp:spPr>
        <a:xfrm>
          <a:off x="598962" y="2595344"/>
          <a:ext cx="8827841" cy="518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883" tIns="54883" rIns="54883" bIns="54883" numCol="1" spcCol="1270" anchor="ctr" anchorCtr="0">
          <a:noAutofit/>
        </a:bodyPr>
        <a:lstStyle/>
        <a:p>
          <a:pPr marL="0" lvl="0" indent="0" algn="l" defTabSz="1066800">
            <a:lnSpc>
              <a:spcPct val="100000"/>
            </a:lnSpc>
            <a:spcBef>
              <a:spcPct val="0"/>
            </a:spcBef>
            <a:spcAft>
              <a:spcPct val="35000"/>
            </a:spcAft>
            <a:buNone/>
          </a:pPr>
          <a:r>
            <a:rPr lang="en-US" sz="2400" b="0" kern="1200" dirty="0"/>
            <a:t>Close Out/Final Reporting</a:t>
          </a:r>
        </a:p>
      </dsp:txBody>
      <dsp:txXfrm>
        <a:off x="598962" y="2595344"/>
        <a:ext cx="8827841" cy="518581"/>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957858-CB2D-4FDE-8386-31E1C9868132}">
      <dsp:nvSpPr>
        <dsp:cNvPr id="0" name=""/>
        <dsp:cNvSpPr/>
      </dsp:nvSpPr>
      <dsp:spPr>
        <a:xfrm>
          <a:off x="0" y="0"/>
          <a:ext cx="10645965" cy="5366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Forms and Guidance:</a:t>
          </a:r>
        </a:p>
      </dsp:txBody>
      <dsp:txXfrm>
        <a:off x="26196" y="26196"/>
        <a:ext cx="10593573" cy="484228"/>
      </dsp:txXfrm>
    </dsp:sp>
    <dsp:sp modelId="{13D8D39B-833E-46D1-B3A4-7BB1F3BDCACF}">
      <dsp:nvSpPr>
        <dsp:cNvPr id="0" name=""/>
        <dsp:cNvSpPr/>
      </dsp:nvSpPr>
      <dsp:spPr>
        <a:xfrm>
          <a:off x="0" y="0"/>
          <a:ext cx="10645965" cy="1987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8009" tIns="30480" rIns="170688" bIns="30480" numCol="1" spcCol="1270" anchor="t" anchorCtr="0">
          <a:noAutofit/>
        </a:bodyPr>
        <a:lstStyle/>
        <a:p>
          <a:pPr marL="228600" lvl="1" indent="-228600" algn="l" defTabSz="1066800">
            <a:lnSpc>
              <a:spcPct val="90000"/>
            </a:lnSpc>
            <a:spcBef>
              <a:spcPct val="0"/>
            </a:spcBef>
            <a:spcAft>
              <a:spcPct val="20000"/>
            </a:spcAft>
            <a:buChar char="•"/>
          </a:pPr>
          <a:endParaRPr lang="en-US" sz="2400" kern="1200" dirty="0"/>
        </a:p>
        <a:p>
          <a:pPr marL="228600" lvl="1" indent="-228600" algn="l" defTabSz="1066800">
            <a:lnSpc>
              <a:spcPct val="90000"/>
            </a:lnSpc>
            <a:spcBef>
              <a:spcPct val="0"/>
            </a:spcBef>
            <a:spcAft>
              <a:spcPct val="20000"/>
            </a:spcAft>
            <a:buChar char="•"/>
          </a:pPr>
          <a:endParaRPr lang="en-US" sz="2400" kern="1200" dirty="0"/>
        </a:p>
        <a:p>
          <a:pPr marL="228600" lvl="1" indent="-228600" algn="l" defTabSz="1066800">
            <a:lnSpc>
              <a:spcPct val="90000"/>
            </a:lnSpc>
            <a:spcBef>
              <a:spcPct val="0"/>
            </a:spcBef>
            <a:spcAft>
              <a:spcPct val="20000"/>
            </a:spcAft>
            <a:buChar char="•"/>
          </a:pPr>
          <a:r>
            <a:rPr lang="en-US" sz="2400" kern="1200" dirty="0"/>
            <a:t>NBRC website – </a:t>
          </a:r>
          <a:r>
            <a:rPr lang="en-US" sz="2400" kern="1200" dirty="0">
              <a:hlinkClick xmlns:r="http://schemas.openxmlformats.org/officeDocument/2006/relationships" r:id="rId1"/>
            </a:rPr>
            <a:t>www.nbrc.gov</a:t>
          </a:r>
          <a:endParaRPr lang="en-US" sz="2400" kern="1200" dirty="0"/>
        </a:p>
        <a:p>
          <a:pPr marL="228600" lvl="1" indent="-228600" algn="l" defTabSz="1066800">
            <a:lnSpc>
              <a:spcPct val="90000"/>
            </a:lnSpc>
            <a:spcBef>
              <a:spcPct val="0"/>
            </a:spcBef>
            <a:spcAft>
              <a:spcPct val="20000"/>
            </a:spcAft>
            <a:buChar char="•"/>
          </a:pPr>
          <a:r>
            <a:rPr lang="en-US" sz="2400" kern="1200" dirty="0"/>
            <a:t>NBRC Grant Administration and Compliance Manual available to view and download from www.nbrc.gov/content/administration </a:t>
          </a:r>
        </a:p>
      </dsp:txBody>
      <dsp:txXfrm>
        <a:off x="0" y="0"/>
        <a:ext cx="10645965" cy="198720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900C40-E5B3-46AF-88F3-23009CFCA4F5}">
      <dsp:nvSpPr>
        <dsp:cNvPr id="0" name=""/>
        <dsp:cNvSpPr/>
      </dsp:nvSpPr>
      <dsp:spPr>
        <a:xfrm>
          <a:off x="0" y="202277"/>
          <a:ext cx="10515600" cy="85575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Other Resources:</a:t>
          </a:r>
        </a:p>
      </dsp:txBody>
      <dsp:txXfrm>
        <a:off x="41774" y="244051"/>
        <a:ext cx="10432052" cy="772203"/>
      </dsp:txXfrm>
    </dsp:sp>
    <dsp:sp modelId="{52DC7D35-C3DD-4DA1-9F5D-351A93340FB1}">
      <dsp:nvSpPr>
        <dsp:cNvPr id="0" name=""/>
        <dsp:cNvSpPr/>
      </dsp:nvSpPr>
      <dsp:spPr>
        <a:xfrm>
          <a:off x="0" y="1712150"/>
          <a:ext cx="10515600" cy="17827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kern="1200" dirty="0">
              <a:hlinkClick xmlns:r="http://schemas.openxmlformats.org/officeDocument/2006/relationships" r:id="rId1"/>
            </a:rPr>
            <a:t>2</a:t>
          </a:r>
          <a:r>
            <a:rPr lang="en-US" sz="1600" kern="1200" dirty="0">
              <a:hlinkClick xmlns:r="http://schemas.openxmlformats.org/officeDocument/2006/relationships" r:id="rId1"/>
            </a:rPr>
            <a:t> </a:t>
          </a:r>
          <a:r>
            <a:rPr lang="en-US" sz="2000" kern="1200" dirty="0">
              <a:hlinkClick xmlns:r="http://schemas.openxmlformats.org/officeDocument/2006/relationships" r:id="rId1"/>
            </a:rPr>
            <a:t>CFR Part 200 – Requirements for Federal Awards</a:t>
          </a:r>
          <a:endParaRPr lang="en-US" sz="2000" kern="1200" dirty="0"/>
        </a:p>
        <a:p>
          <a:pPr marL="228600" lvl="1" indent="-228600" algn="l" defTabSz="889000">
            <a:lnSpc>
              <a:spcPct val="90000"/>
            </a:lnSpc>
            <a:spcBef>
              <a:spcPct val="0"/>
            </a:spcBef>
            <a:spcAft>
              <a:spcPct val="20000"/>
            </a:spcAft>
            <a:buChar char="•"/>
          </a:pPr>
          <a:endParaRPr lang="en-US" sz="2000" kern="1200" dirty="0"/>
        </a:p>
        <a:p>
          <a:pPr marL="228600" lvl="1" indent="-228600" algn="l" defTabSz="889000">
            <a:lnSpc>
              <a:spcPct val="90000"/>
            </a:lnSpc>
            <a:spcBef>
              <a:spcPct val="0"/>
            </a:spcBef>
            <a:spcAft>
              <a:spcPct val="20000"/>
            </a:spcAft>
            <a:buChar char="•"/>
          </a:pPr>
          <a:r>
            <a:rPr lang="en-US" sz="2000" kern="1200" dirty="0">
              <a:hlinkClick xmlns:r="http://schemas.openxmlformats.org/officeDocument/2006/relationships" r:id="rId2"/>
            </a:rPr>
            <a:t>40 USC Subtitle V. Regional Economic and Infrastructure Development</a:t>
          </a:r>
          <a:endParaRPr lang="en-US" sz="2000" kern="1200" dirty="0"/>
        </a:p>
        <a:p>
          <a:pPr marL="228600" lvl="1" indent="-228600" algn="l" defTabSz="889000">
            <a:lnSpc>
              <a:spcPct val="90000"/>
            </a:lnSpc>
            <a:spcBef>
              <a:spcPct val="0"/>
            </a:spcBef>
            <a:spcAft>
              <a:spcPct val="20000"/>
            </a:spcAft>
            <a:buChar char="•"/>
          </a:pPr>
          <a:endParaRPr lang="en-US" sz="2000" kern="1200" dirty="0"/>
        </a:p>
        <a:p>
          <a:pPr marL="228600" lvl="1" indent="-228600" algn="l" defTabSz="889000">
            <a:lnSpc>
              <a:spcPct val="90000"/>
            </a:lnSpc>
            <a:spcBef>
              <a:spcPct val="0"/>
            </a:spcBef>
            <a:spcAft>
              <a:spcPct val="20000"/>
            </a:spcAft>
            <a:buChar char="•"/>
          </a:pPr>
          <a:r>
            <a:rPr lang="en-US" sz="2000" kern="1200" dirty="0"/>
            <a:t>National Environmental Protection Act (NEPA) - </a:t>
          </a:r>
          <a:r>
            <a:rPr lang="en-US" sz="2000" kern="1200" dirty="0">
              <a:hlinkClick xmlns:r="http://schemas.openxmlformats.org/officeDocument/2006/relationships" r:id="rId3"/>
            </a:rPr>
            <a:t>https://www.nbrc.gov/content/NEPA</a:t>
          </a:r>
          <a:r>
            <a:rPr lang="en-US" sz="2000" kern="1200" dirty="0"/>
            <a:t> </a:t>
          </a:r>
        </a:p>
      </dsp:txBody>
      <dsp:txXfrm>
        <a:off x="0" y="1712150"/>
        <a:ext cx="10515600" cy="17827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CE534E-DF83-4867-8EF0-E8F5FF396A12}">
      <dsp:nvSpPr>
        <dsp:cNvPr id="0" name=""/>
        <dsp:cNvSpPr/>
      </dsp:nvSpPr>
      <dsp:spPr>
        <a:xfrm>
          <a:off x="0" y="0"/>
          <a:ext cx="8097012" cy="81108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u="sng" kern="1200" dirty="0"/>
            <a:t>Pre-Award</a:t>
          </a:r>
          <a:r>
            <a:rPr lang="en-US" sz="2000" kern="1200" dirty="0"/>
            <a:t>: Program Announcements, Preapplication Phase, Application Phase, Project Selection </a:t>
          </a:r>
        </a:p>
      </dsp:txBody>
      <dsp:txXfrm>
        <a:off x="23756" y="23756"/>
        <a:ext cx="7126893" cy="763570"/>
      </dsp:txXfrm>
    </dsp:sp>
    <dsp:sp modelId="{A6EC7D2C-1775-461E-8F95-11BAD6EF5D42}">
      <dsp:nvSpPr>
        <dsp:cNvPr id="0" name=""/>
        <dsp:cNvSpPr/>
      </dsp:nvSpPr>
      <dsp:spPr>
        <a:xfrm>
          <a:off x="604647" y="923732"/>
          <a:ext cx="8097012" cy="81108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u="sng" kern="1200" dirty="0"/>
            <a:t>Project Initiation</a:t>
          </a:r>
          <a:r>
            <a:rPr lang="en-US" sz="2000" kern="1200" dirty="0"/>
            <a:t>: Notice of Award, Obligation of Federal Funds, New Grantee Training, LDD Contract, Documentation for Grant Agreement. *Executed Grant Agreement* </a:t>
          </a:r>
        </a:p>
      </dsp:txBody>
      <dsp:txXfrm>
        <a:off x="628403" y="947488"/>
        <a:ext cx="6917649" cy="763570"/>
      </dsp:txXfrm>
    </dsp:sp>
    <dsp:sp modelId="{CDC16960-036E-4412-97ED-CB78B72B969D}">
      <dsp:nvSpPr>
        <dsp:cNvPr id="0" name=""/>
        <dsp:cNvSpPr/>
      </dsp:nvSpPr>
      <dsp:spPr>
        <a:xfrm>
          <a:off x="1209293" y="1847465"/>
          <a:ext cx="8097012" cy="81108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u="sng" kern="1200" dirty="0"/>
            <a:t>Pre-Notice to Proceed</a:t>
          </a:r>
          <a:r>
            <a:rPr lang="en-US" sz="2000" kern="1200" dirty="0"/>
            <a:t>: Partial Notice to Proceed for LDD Costs  and or NEPA Environmental Review. *Full Notice to Proceed*</a:t>
          </a:r>
        </a:p>
      </dsp:txBody>
      <dsp:txXfrm>
        <a:off x="1233049" y="1871221"/>
        <a:ext cx="6917649" cy="763570"/>
      </dsp:txXfrm>
    </dsp:sp>
    <dsp:sp modelId="{191C46DD-D87F-4843-9893-84A74EE97E32}">
      <dsp:nvSpPr>
        <dsp:cNvPr id="0" name=""/>
        <dsp:cNvSpPr/>
      </dsp:nvSpPr>
      <dsp:spPr>
        <a:xfrm>
          <a:off x="1813940" y="2771197"/>
          <a:ext cx="8097012" cy="81108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u="sng" kern="1200" dirty="0"/>
            <a:t>Project Implementation</a:t>
          </a:r>
          <a:r>
            <a:rPr lang="en-US" sz="2000" kern="1200" dirty="0"/>
            <a:t>: Quarterly Progress Reports, Reimbursements, Annual reporting</a:t>
          </a:r>
        </a:p>
      </dsp:txBody>
      <dsp:txXfrm>
        <a:off x="1837696" y="2794953"/>
        <a:ext cx="6917649" cy="763570"/>
      </dsp:txXfrm>
    </dsp:sp>
    <dsp:sp modelId="{3F00D88B-1EA2-4ACC-B45C-8EA3A0F2D6E9}">
      <dsp:nvSpPr>
        <dsp:cNvPr id="0" name=""/>
        <dsp:cNvSpPr/>
      </dsp:nvSpPr>
      <dsp:spPr>
        <a:xfrm>
          <a:off x="2418587" y="3694930"/>
          <a:ext cx="8097012" cy="81108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u="sng" kern="1200" dirty="0"/>
            <a:t>Project Closeout</a:t>
          </a:r>
          <a:r>
            <a:rPr lang="en-US" sz="2000" kern="1200" dirty="0"/>
            <a:t>: Documentation, 3-year post award reporting</a:t>
          </a:r>
        </a:p>
      </dsp:txBody>
      <dsp:txXfrm>
        <a:off x="2442343" y="3718686"/>
        <a:ext cx="6917649" cy="763570"/>
      </dsp:txXfrm>
    </dsp:sp>
    <dsp:sp modelId="{A16E0C71-E094-4DE0-80E1-194A984479AB}">
      <dsp:nvSpPr>
        <dsp:cNvPr id="0" name=""/>
        <dsp:cNvSpPr/>
      </dsp:nvSpPr>
      <dsp:spPr>
        <a:xfrm>
          <a:off x="7569808" y="592540"/>
          <a:ext cx="527203" cy="527203"/>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7688429" y="592540"/>
        <a:ext cx="289961" cy="396720"/>
      </dsp:txXfrm>
    </dsp:sp>
    <dsp:sp modelId="{AC1F626D-2AE2-46A0-8890-EE9A782CD018}">
      <dsp:nvSpPr>
        <dsp:cNvPr id="0" name=""/>
        <dsp:cNvSpPr/>
      </dsp:nvSpPr>
      <dsp:spPr>
        <a:xfrm>
          <a:off x="8174455" y="1516273"/>
          <a:ext cx="527203" cy="527203"/>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8293076" y="1516273"/>
        <a:ext cx="289961" cy="396720"/>
      </dsp:txXfrm>
    </dsp:sp>
    <dsp:sp modelId="{A23A38B3-BD3C-4525-BD62-A34AC4CE0FA2}">
      <dsp:nvSpPr>
        <dsp:cNvPr id="0" name=""/>
        <dsp:cNvSpPr/>
      </dsp:nvSpPr>
      <dsp:spPr>
        <a:xfrm>
          <a:off x="8779102" y="2426488"/>
          <a:ext cx="527203" cy="527203"/>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8897723" y="2426488"/>
        <a:ext cx="289961" cy="396720"/>
      </dsp:txXfrm>
    </dsp:sp>
    <dsp:sp modelId="{2588BF8E-D924-4A0C-80C6-B3E31804564D}">
      <dsp:nvSpPr>
        <dsp:cNvPr id="0" name=""/>
        <dsp:cNvSpPr/>
      </dsp:nvSpPr>
      <dsp:spPr>
        <a:xfrm>
          <a:off x="9383749" y="3359232"/>
          <a:ext cx="527203" cy="527203"/>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9502370" y="3359232"/>
        <a:ext cx="289961" cy="3967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CE534E-DF83-4867-8EF0-E8F5FF396A12}">
      <dsp:nvSpPr>
        <dsp:cNvPr id="0" name=""/>
        <dsp:cNvSpPr/>
      </dsp:nvSpPr>
      <dsp:spPr>
        <a:xfrm>
          <a:off x="0" y="0"/>
          <a:ext cx="4090366" cy="781378"/>
        </a:xfrm>
        <a:prstGeom prst="roundRect">
          <a:avLst>
            <a:gd name="adj" fmla="val 10000"/>
          </a:avLst>
        </a:prstGeom>
        <a:solidFill>
          <a:schemeClr val="accent1">
            <a:hueOff val="0"/>
            <a:satOff val="0"/>
            <a:lumOff val="0"/>
            <a:alphaOff val="0"/>
          </a:schemeClr>
        </a:solidFill>
        <a:ln w="12700" cap="flat" cmpd="sng" algn="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u="sng" kern="1200" dirty="0"/>
            <a:t>Pre-Award</a:t>
          </a:r>
          <a:r>
            <a:rPr lang="en-US" sz="1400" kern="1200" dirty="0"/>
            <a:t>: Program Announcements, Preapplication Phase, Application Phase, Project Selection </a:t>
          </a:r>
        </a:p>
      </dsp:txBody>
      <dsp:txXfrm>
        <a:off x="22886" y="22886"/>
        <a:ext cx="3155775" cy="735606"/>
      </dsp:txXfrm>
    </dsp:sp>
    <dsp:sp modelId="{A6EC7D2C-1775-461E-8F95-11BAD6EF5D42}">
      <dsp:nvSpPr>
        <dsp:cNvPr id="0" name=""/>
        <dsp:cNvSpPr/>
      </dsp:nvSpPr>
      <dsp:spPr>
        <a:xfrm>
          <a:off x="281398" y="875901"/>
          <a:ext cx="4138468" cy="809383"/>
        </a:xfrm>
        <a:prstGeom prst="roundRect">
          <a:avLst>
            <a:gd name="adj" fmla="val 10000"/>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u="sng" kern="1200" dirty="0">
              <a:solidFill>
                <a:schemeClr val="tx1"/>
              </a:solidFill>
            </a:rPr>
            <a:t>Award Process &amp; Project Initiation</a:t>
          </a:r>
          <a:endParaRPr lang="en-US" sz="2000" b="1" kern="1200" dirty="0">
            <a:solidFill>
              <a:schemeClr val="tx1"/>
            </a:solidFill>
          </a:endParaRPr>
        </a:p>
      </dsp:txBody>
      <dsp:txXfrm>
        <a:off x="305104" y="899607"/>
        <a:ext cx="3268146" cy="761971"/>
      </dsp:txXfrm>
    </dsp:sp>
    <dsp:sp modelId="{CDC16960-036E-4412-97ED-CB78B72B969D}">
      <dsp:nvSpPr>
        <dsp:cNvPr id="0" name=""/>
        <dsp:cNvSpPr/>
      </dsp:nvSpPr>
      <dsp:spPr>
        <a:xfrm>
          <a:off x="610898" y="1779807"/>
          <a:ext cx="4090366" cy="78137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u="sng" kern="1200" dirty="0"/>
            <a:t>Pre-Notice to Proceed</a:t>
          </a:r>
          <a:r>
            <a:rPr lang="en-US" sz="1400" kern="1200" dirty="0"/>
            <a:t>: Partial Notice to Proceed for LDD and NEPA (Environmental Review)  Full Notice to Proceed</a:t>
          </a:r>
        </a:p>
      </dsp:txBody>
      <dsp:txXfrm>
        <a:off x="633784" y="1802693"/>
        <a:ext cx="3231248" cy="735606"/>
      </dsp:txXfrm>
    </dsp:sp>
    <dsp:sp modelId="{191C46DD-D87F-4843-9893-84A74EE97E32}">
      <dsp:nvSpPr>
        <dsp:cNvPr id="0" name=""/>
        <dsp:cNvSpPr/>
      </dsp:nvSpPr>
      <dsp:spPr>
        <a:xfrm>
          <a:off x="916348" y="2669710"/>
          <a:ext cx="4090366" cy="78137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u="sng" kern="1200" dirty="0"/>
            <a:t>Project Implementation</a:t>
          </a:r>
          <a:r>
            <a:rPr lang="en-US" sz="1400" kern="1200" dirty="0"/>
            <a:t>: Quarterly Progress Reports, Reimbursements, Annual reporting</a:t>
          </a:r>
        </a:p>
      </dsp:txBody>
      <dsp:txXfrm>
        <a:off x="939234" y="2692596"/>
        <a:ext cx="3231248" cy="735606"/>
      </dsp:txXfrm>
    </dsp:sp>
    <dsp:sp modelId="{3F00D88B-1EA2-4ACC-B45C-8EA3A0F2D6E9}">
      <dsp:nvSpPr>
        <dsp:cNvPr id="0" name=""/>
        <dsp:cNvSpPr/>
      </dsp:nvSpPr>
      <dsp:spPr>
        <a:xfrm>
          <a:off x="1221797" y="3559614"/>
          <a:ext cx="4090366" cy="78137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u="sng" kern="1200" dirty="0"/>
            <a:t>Project Closeout</a:t>
          </a:r>
          <a:r>
            <a:rPr lang="en-US" sz="1400" kern="1200" dirty="0"/>
            <a:t>: Documentation, 3-year post award reporting</a:t>
          </a:r>
        </a:p>
      </dsp:txBody>
      <dsp:txXfrm>
        <a:off x="1244683" y="3582500"/>
        <a:ext cx="3231248" cy="735606"/>
      </dsp:txXfrm>
    </dsp:sp>
    <dsp:sp modelId="{A16E0C71-E094-4DE0-80E1-194A984479AB}">
      <dsp:nvSpPr>
        <dsp:cNvPr id="0" name=""/>
        <dsp:cNvSpPr/>
      </dsp:nvSpPr>
      <dsp:spPr>
        <a:xfrm>
          <a:off x="3624483" y="584843"/>
          <a:ext cx="507896" cy="50789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3738760" y="584843"/>
        <a:ext cx="279342" cy="382192"/>
      </dsp:txXfrm>
    </dsp:sp>
    <dsp:sp modelId="{AC1F626D-2AE2-46A0-8890-EE9A782CD018}">
      <dsp:nvSpPr>
        <dsp:cNvPr id="0" name=""/>
        <dsp:cNvSpPr/>
      </dsp:nvSpPr>
      <dsp:spPr>
        <a:xfrm>
          <a:off x="3817906" y="1375534"/>
          <a:ext cx="507896" cy="50789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3932183" y="1375534"/>
        <a:ext cx="279342" cy="382192"/>
      </dsp:txXfrm>
    </dsp:sp>
    <dsp:sp modelId="{A23A38B3-BD3C-4525-BD62-A34AC4CE0FA2}">
      <dsp:nvSpPr>
        <dsp:cNvPr id="0" name=""/>
        <dsp:cNvSpPr/>
      </dsp:nvSpPr>
      <dsp:spPr>
        <a:xfrm>
          <a:off x="4193368" y="2337624"/>
          <a:ext cx="507896" cy="50789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4307645" y="2337624"/>
        <a:ext cx="279342" cy="382192"/>
      </dsp:txXfrm>
    </dsp:sp>
    <dsp:sp modelId="{2588BF8E-D924-4A0C-80C6-B3E31804564D}">
      <dsp:nvSpPr>
        <dsp:cNvPr id="0" name=""/>
        <dsp:cNvSpPr/>
      </dsp:nvSpPr>
      <dsp:spPr>
        <a:xfrm>
          <a:off x="4498818" y="3236210"/>
          <a:ext cx="507896" cy="50789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4613095" y="3236210"/>
        <a:ext cx="279342" cy="38219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0E146-B972-4901-AEFC-6535A84E7AD6}">
      <dsp:nvSpPr>
        <dsp:cNvPr id="0" name=""/>
        <dsp:cNvSpPr/>
      </dsp:nvSpPr>
      <dsp:spPr>
        <a:xfrm>
          <a:off x="0" y="0"/>
          <a:ext cx="10515600" cy="6369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ea typeface="Tahoma" panose="020B0604030504040204" pitchFamily="34" charset="0"/>
              <a:cs typeface="Tahoma" panose="020B0604030504040204" pitchFamily="34" charset="0"/>
            </a:rPr>
            <a:t>NBRC notifies all successful entities of their award by end of June</a:t>
          </a:r>
          <a:endParaRPr lang="en-US" sz="2400" b="1" kern="1200" dirty="0">
            <a:latin typeface="+mn-lt"/>
          </a:endParaRPr>
        </a:p>
      </dsp:txBody>
      <dsp:txXfrm>
        <a:off x="31096" y="31096"/>
        <a:ext cx="10453408" cy="574803"/>
      </dsp:txXfrm>
    </dsp:sp>
    <dsp:sp modelId="{AA9BD20C-2C65-4E35-AC67-3EC359978178}">
      <dsp:nvSpPr>
        <dsp:cNvPr id="0" name=""/>
        <dsp:cNvSpPr/>
      </dsp:nvSpPr>
      <dsp:spPr>
        <a:xfrm>
          <a:off x="0" y="667707"/>
          <a:ext cx="10515600" cy="2931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b="0" kern="1200" dirty="0">
              <a:latin typeface="+mn-lt"/>
              <a:ea typeface="Tahoma" panose="020B0604030504040204" pitchFamily="34" charset="0"/>
              <a:cs typeface="Tahoma" panose="020B0604030504040204" pitchFamily="34" charset="0"/>
            </a:rPr>
            <a:t>Notice of award includes the amount of funding awarded and required next steps</a:t>
          </a:r>
        </a:p>
        <a:p>
          <a:pPr marL="228600" lvl="1" indent="-228600" algn="l" defTabSz="1066800">
            <a:lnSpc>
              <a:spcPct val="90000"/>
            </a:lnSpc>
            <a:spcBef>
              <a:spcPct val="0"/>
            </a:spcBef>
            <a:spcAft>
              <a:spcPct val="20000"/>
            </a:spcAft>
            <a:buChar char="•"/>
          </a:pPr>
          <a:r>
            <a:rPr lang="en-US" sz="2400" kern="1200" dirty="0">
              <a:ea typeface="Tahoma" panose="020B0604030504040204" pitchFamily="34" charset="0"/>
              <a:cs typeface="Tahoma" panose="020B0604030504040204" pitchFamily="34" charset="0"/>
            </a:rPr>
            <a:t>NBRC works with grantees to submit any missing application support documents or documents that need to be corrected (i.e., revised project budget to reflect reduced award)</a:t>
          </a:r>
          <a:endParaRPr lang="en-US" sz="2400" b="0" kern="1200" dirty="0">
            <a:latin typeface="+mn-lt"/>
            <a:ea typeface="Tahoma" panose="020B0604030504040204" pitchFamily="34" charset="0"/>
            <a:cs typeface="Tahoma" panose="020B0604030504040204" pitchFamily="34" charset="0"/>
          </a:endParaRPr>
        </a:p>
        <a:p>
          <a:pPr marL="228600" lvl="1" indent="-228600" algn="l" defTabSz="1066800">
            <a:lnSpc>
              <a:spcPct val="90000"/>
            </a:lnSpc>
            <a:spcBef>
              <a:spcPct val="0"/>
            </a:spcBef>
            <a:spcAft>
              <a:spcPct val="20000"/>
            </a:spcAft>
            <a:buChar char="•"/>
          </a:pPr>
          <a:r>
            <a:rPr lang="en-US" sz="2400" u="sng" kern="1200" dirty="0">
              <a:highlight>
                <a:srgbClr val="FFFF00"/>
              </a:highlight>
              <a:ea typeface="Tahoma" panose="020B0604030504040204" pitchFamily="34" charset="0"/>
              <a:cs typeface="Tahoma" panose="020B0604030504040204" pitchFamily="34" charset="0"/>
            </a:rPr>
            <a:t>Notice of award is not approval to expend funds. A Notice to Proceed must be issued before a grantee has authority to commit or expend any NBRC funds or required match/cost share to the NBRC award.</a:t>
          </a:r>
          <a:endParaRPr lang="en-US" sz="2400" kern="1200" dirty="0">
            <a:ea typeface="Tahoma" panose="020B0604030504040204" pitchFamily="34" charset="0"/>
            <a:cs typeface="Tahoma" panose="020B0604030504040204" pitchFamily="34" charset="0"/>
          </a:endParaRPr>
        </a:p>
        <a:p>
          <a:pPr marL="228600" lvl="1" indent="-228600" algn="l" defTabSz="1066800">
            <a:lnSpc>
              <a:spcPct val="90000"/>
            </a:lnSpc>
            <a:spcBef>
              <a:spcPct val="0"/>
            </a:spcBef>
            <a:spcAft>
              <a:spcPct val="20000"/>
            </a:spcAft>
            <a:buChar char="•"/>
          </a:pPr>
          <a:r>
            <a:rPr lang="en-US" sz="2400" kern="1200" dirty="0">
              <a:ea typeface="Tahoma" panose="020B0604030504040204" pitchFamily="34" charset="0"/>
              <a:cs typeface="Tahoma" panose="020B0604030504040204" pitchFamily="34" charset="0"/>
            </a:rPr>
            <a:t>Project costs committed or expended prior to having authorization from NBRC will be </a:t>
          </a:r>
          <a:r>
            <a:rPr lang="en-US" sz="2400" u="sng" kern="1200" dirty="0">
              <a:ea typeface="Tahoma" panose="020B0604030504040204" pitchFamily="34" charset="0"/>
              <a:cs typeface="Tahoma" panose="020B0604030504040204" pitchFamily="34" charset="0"/>
            </a:rPr>
            <a:t>deemed ineligible </a:t>
          </a:r>
        </a:p>
      </dsp:txBody>
      <dsp:txXfrm>
        <a:off x="0" y="667707"/>
        <a:ext cx="10515600" cy="293151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0E146-B972-4901-AEFC-6535A84E7AD6}">
      <dsp:nvSpPr>
        <dsp:cNvPr id="0" name=""/>
        <dsp:cNvSpPr/>
      </dsp:nvSpPr>
      <dsp:spPr>
        <a:xfrm>
          <a:off x="0" y="0"/>
          <a:ext cx="10515600" cy="75131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ea typeface="Tahoma" panose="020B0604030504040204" pitchFamily="34" charset="0"/>
              <a:cs typeface="Tahoma" panose="020B0604030504040204" pitchFamily="34" charset="0"/>
            </a:rPr>
            <a:t>Grantee submits the SF-3881 ACH Form and award acknowledgement to NBRC</a:t>
          </a:r>
          <a:endParaRPr lang="en-US" sz="2400" b="1" kern="1200" dirty="0">
            <a:latin typeface="+mn-lt"/>
          </a:endParaRPr>
        </a:p>
      </dsp:txBody>
      <dsp:txXfrm>
        <a:off x="36676" y="36676"/>
        <a:ext cx="10442248" cy="677961"/>
      </dsp:txXfrm>
    </dsp:sp>
    <dsp:sp modelId="{AA9BD20C-2C65-4E35-AC67-3EC359978178}">
      <dsp:nvSpPr>
        <dsp:cNvPr id="0" name=""/>
        <dsp:cNvSpPr/>
      </dsp:nvSpPr>
      <dsp:spPr>
        <a:xfrm>
          <a:off x="0" y="752855"/>
          <a:ext cx="10515600" cy="36777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kern="1200" dirty="0">
              <a:ea typeface="Tahoma" panose="020B0604030504040204" pitchFamily="34" charset="0"/>
              <a:cs typeface="Tahoma" panose="020B0604030504040204" pitchFamily="34" charset="0"/>
            </a:rPr>
            <a:t>NBRC requests the obligation of federal funds</a:t>
          </a:r>
          <a:endParaRPr lang="en-US" sz="2400" b="0" kern="1200" dirty="0">
            <a:latin typeface="+mn-lt"/>
            <a:ea typeface="Tahoma" panose="020B0604030504040204" pitchFamily="34" charset="0"/>
            <a:cs typeface="Tahoma" panose="020B0604030504040204" pitchFamily="34" charset="0"/>
          </a:endParaRPr>
        </a:p>
        <a:p>
          <a:pPr marL="228600" lvl="1" indent="-228600" algn="l" defTabSz="1066800">
            <a:lnSpc>
              <a:spcPct val="90000"/>
            </a:lnSpc>
            <a:spcBef>
              <a:spcPct val="0"/>
            </a:spcBef>
            <a:spcAft>
              <a:spcPct val="20000"/>
            </a:spcAft>
            <a:buChar char="•"/>
          </a:pPr>
          <a:r>
            <a:rPr lang="en-US" sz="2400" kern="1200" dirty="0">
              <a:ea typeface="Tahoma" panose="020B0604030504040204" pitchFamily="34" charset="0"/>
              <a:cs typeface="Tahoma" panose="020B0604030504040204" pitchFamily="34" charset="0"/>
            </a:rPr>
            <a:t>No NBRC funds can be reimbursed for costs prior to obligation of funds.</a:t>
          </a:r>
          <a:endParaRPr lang="en-US" sz="2400" kern="1200" dirty="0"/>
        </a:p>
        <a:p>
          <a:pPr marL="228600" lvl="1" indent="-228600" algn="l" defTabSz="1066800">
            <a:lnSpc>
              <a:spcPct val="90000"/>
            </a:lnSpc>
            <a:spcBef>
              <a:spcPct val="0"/>
            </a:spcBef>
            <a:spcAft>
              <a:spcPct val="20000"/>
            </a:spcAft>
            <a:buChar char="•"/>
          </a:pPr>
          <a:r>
            <a:rPr lang="en-US" sz="2400" kern="1200" dirty="0">
              <a:ea typeface="Tahoma" panose="020B0604030504040204" pitchFamily="34" charset="0"/>
              <a:cs typeface="Tahoma" panose="020B0604030504040204" pitchFamily="34" charset="0"/>
            </a:rPr>
            <a:t>NBRC only allows LDD grant administration costs to be reimbursed back to date of obligation of funds.  </a:t>
          </a:r>
          <a:endParaRPr lang="en-US" sz="2400" kern="1200" dirty="0"/>
        </a:p>
        <a:p>
          <a:pPr marL="457200" lvl="2" indent="-228600" algn="l" defTabSz="1066800">
            <a:lnSpc>
              <a:spcPct val="90000"/>
            </a:lnSpc>
            <a:spcBef>
              <a:spcPct val="0"/>
            </a:spcBef>
            <a:spcAft>
              <a:spcPct val="20000"/>
            </a:spcAft>
            <a:buChar char="•"/>
          </a:pPr>
          <a:r>
            <a:rPr lang="en-US" sz="2400" kern="1200" dirty="0">
              <a:ea typeface="Tahoma" panose="020B0604030504040204" pitchFamily="34" charset="0"/>
              <a:cs typeface="Tahoma" panose="020B0604030504040204" pitchFamily="34" charset="0"/>
            </a:rPr>
            <a:t>Allowing LDDs to charge for grant administration cost is allowed to give grantees access to a resource as early on in the process as possible</a:t>
          </a:r>
          <a:endParaRPr lang="en-US" sz="2400" kern="1200" dirty="0"/>
        </a:p>
        <a:p>
          <a:pPr marL="228600" lvl="1" indent="-228600" algn="l" defTabSz="1066800">
            <a:lnSpc>
              <a:spcPct val="90000"/>
            </a:lnSpc>
            <a:spcBef>
              <a:spcPct val="0"/>
            </a:spcBef>
            <a:spcAft>
              <a:spcPct val="20000"/>
            </a:spcAft>
            <a:buChar char="•"/>
          </a:pPr>
          <a:r>
            <a:rPr lang="en-US" sz="2400" kern="1200" dirty="0"/>
            <a:t>Grantees should be communicating with their LDD to execute a contract</a:t>
          </a:r>
          <a:br>
            <a:rPr lang="en-US" sz="2400" kern="1200" dirty="0"/>
          </a:br>
          <a:endParaRPr lang="en-US" sz="2400" kern="1200" dirty="0"/>
        </a:p>
        <a:p>
          <a:pPr marL="228600" lvl="1" indent="-228600" algn="l" defTabSz="889000">
            <a:lnSpc>
              <a:spcPct val="90000"/>
            </a:lnSpc>
            <a:spcBef>
              <a:spcPct val="0"/>
            </a:spcBef>
            <a:spcAft>
              <a:spcPct val="20000"/>
            </a:spcAft>
            <a:buChar char="•"/>
          </a:pPr>
          <a:r>
            <a:rPr lang="en-US" sz="2000" kern="1200" dirty="0">
              <a:solidFill>
                <a:srgbClr val="FF0000"/>
              </a:solidFill>
              <a:ea typeface="Tahoma" panose="020B0604030504040204" pitchFamily="34" charset="0"/>
              <a:cs typeface="Tahoma" panose="020B0604030504040204" pitchFamily="34" charset="0"/>
            </a:rPr>
            <a:t>Obligation </a:t>
          </a:r>
          <a:r>
            <a:rPr lang="en-US" sz="2000" b="1" u="sng" kern="1200" dirty="0">
              <a:solidFill>
                <a:srgbClr val="FF0000"/>
              </a:solidFill>
              <a:ea typeface="Tahoma" panose="020B0604030504040204" pitchFamily="34" charset="0"/>
              <a:cs typeface="Tahoma" panose="020B0604030504040204" pitchFamily="34" charset="0"/>
            </a:rPr>
            <a:t>does not</a:t>
          </a:r>
          <a:r>
            <a:rPr lang="en-US" sz="2000" kern="1200" dirty="0">
              <a:solidFill>
                <a:srgbClr val="FF0000"/>
              </a:solidFill>
              <a:ea typeface="Tahoma" panose="020B0604030504040204" pitchFamily="34" charset="0"/>
              <a:cs typeface="Tahoma" panose="020B0604030504040204" pitchFamily="34" charset="0"/>
            </a:rPr>
            <a:t> authorize a grantee to begin spending project funds.  Note: </a:t>
          </a:r>
          <a:r>
            <a:rPr lang="en-US" sz="2000" i="1" kern="1200" dirty="0">
              <a:solidFill>
                <a:srgbClr val="FF0000"/>
              </a:solidFill>
              <a:ea typeface="Tahoma" panose="020B0604030504040204" pitchFamily="34" charset="0"/>
              <a:cs typeface="Tahoma" panose="020B0604030504040204" pitchFamily="34" charset="0"/>
            </a:rPr>
            <a:t>A notice to proceed is required to commit or expend any project funds (NBRC and match/cost share)</a:t>
          </a:r>
          <a:endParaRPr lang="en-US" sz="2400" kern="1200" dirty="0"/>
        </a:p>
      </dsp:txBody>
      <dsp:txXfrm>
        <a:off x="0" y="752855"/>
        <a:ext cx="10515600" cy="367774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0E146-B972-4901-AEFC-6535A84E7AD6}">
      <dsp:nvSpPr>
        <dsp:cNvPr id="0" name=""/>
        <dsp:cNvSpPr/>
      </dsp:nvSpPr>
      <dsp:spPr>
        <a:xfrm>
          <a:off x="0" y="0"/>
          <a:ext cx="10515600" cy="61468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ea typeface="Tahoma" panose="020B0604030504040204" pitchFamily="34" charset="0"/>
              <a:cs typeface="Tahoma" panose="020B0604030504040204" pitchFamily="34" charset="0"/>
            </a:rPr>
            <a:t>Grantee submits all required application support documents</a:t>
          </a:r>
          <a:endParaRPr lang="en-US" sz="2400" b="1" kern="1200" dirty="0">
            <a:latin typeface="+mn-lt"/>
          </a:endParaRPr>
        </a:p>
      </dsp:txBody>
      <dsp:txXfrm>
        <a:off x="30006" y="30006"/>
        <a:ext cx="10455588" cy="554673"/>
      </dsp:txXfrm>
    </dsp:sp>
    <dsp:sp modelId="{AA9BD20C-2C65-4E35-AC67-3EC359978178}">
      <dsp:nvSpPr>
        <dsp:cNvPr id="0" name=""/>
        <dsp:cNvSpPr/>
      </dsp:nvSpPr>
      <dsp:spPr>
        <a:xfrm>
          <a:off x="0" y="843355"/>
          <a:ext cx="10515600" cy="2295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kern="1200" dirty="0">
              <a:ea typeface="Tahoma" panose="020B0604030504040204" pitchFamily="34" charset="0"/>
              <a:cs typeface="Tahoma" panose="020B0604030504040204" pitchFamily="34" charset="0"/>
            </a:rPr>
            <a:t>NBRC will notify grantee of any missing documents or those that require revisions</a:t>
          </a:r>
          <a:endParaRPr lang="en-US" sz="2400" b="0" kern="1200" dirty="0">
            <a:latin typeface="+mn-lt"/>
            <a:ea typeface="Tahoma" panose="020B0604030504040204" pitchFamily="34" charset="0"/>
            <a:cs typeface="Tahoma" panose="020B0604030504040204" pitchFamily="34" charset="0"/>
          </a:endParaRPr>
        </a:p>
        <a:p>
          <a:pPr marL="228600" lvl="1" indent="-228600" algn="l" defTabSz="1066800">
            <a:lnSpc>
              <a:spcPct val="90000"/>
            </a:lnSpc>
            <a:spcBef>
              <a:spcPct val="0"/>
            </a:spcBef>
            <a:spcAft>
              <a:spcPct val="20000"/>
            </a:spcAft>
            <a:buChar char="•"/>
          </a:pPr>
          <a:r>
            <a:rPr lang="en-US" sz="2400" b="0" kern="1200" dirty="0">
              <a:latin typeface="+mn-lt"/>
              <a:ea typeface="Tahoma" panose="020B0604030504040204" pitchFamily="34" charset="0"/>
              <a:cs typeface="Tahoma" panose="020B0604030504040204" pitchFamily="34" charset="0"/>
            </a:rPr>
            <a:t>Grantee will participate in the New Grantee training</a:t>
          </a:r>
        </a:p>
        <a:p>
          <a:pPr marL="228600" lvl="1" indent="-228600" algn="l" defTabSz="1066800">
            <a:lnSpc>
              <a:spcPct val="90000"/>
            </a:lnSpc>
            <a:spcBef>
              <a:spcPct val="0"/>
            </a:spcBef>
            <a:spcAft>
              <a:spcPct val="20000"/>
            </a:spcAft>
            <a:buChar char="•"/>
          </a:pPr>
          <a:r>
            <a:rPr lang="en-US" sz="2400" kern="1200" dirty="0">
              <a:ea typeface="Tahoma" panose="020B0604030504040204" pitchFamily="34" charset="0"/>
              <a:cs typeface="Tahoma" panose="020B0604030504040204" pitchFamily="34" charset="0"/>
            </a:rPr>
            <a:t>NBRC will issue a Grant Agreement for review and signature  </a:t>
          </a:r>
          <a:endParaRPr lang="en-US" sz="2400" kern="1200" dirty="0"/>
        </a:p>
        <a:p>
          <a:pPr marL="228600" lvl="1" indent="-228600" algn="l" defTabSz="1066800">
            <a:lnSpc>
              <a:spcPct val="90000"/>
            </a:lnSpc>
            <a:spcBef>
              <a:spcPct val="0"/>
            </a:spcBef>
            <a:spcAft>
              <a:spcPct val="20000"/>
            </a:spcAft>
            <a:buChar char="•"/>
          </a:pPr>
          <a:r>
            <a:rPr lang="en-US" sz="2400" kern="1200" dirty="0"/>
            <a:t>Grantee has Authorized Official sign and return the Grant Agreement</a:t>
          </a:r>
        </a:p>
        <a:p>
          <a:pPr marL="228600" lvl="1" indent="-228600" algn="l" defTabSz="1066800">
            <a:lnSpc>
              <a:spcPct val="90000"/>
            </a:lnSpc>
            <a:spcBef>
              <a:spcPct val="0"/>
            </a:spcBef>
            <a:spcAft>
              <a:spcPct val="20000"/>
            </a:spcAft>
            <a:buChar char="•"/>
          </a:pPr>
          <a:r>
            <a:rPr lang="en-US" sz="2400" kern="1200" dirty="0"/>
            <a:t>Grantee has Authorized Official sign and return an Acknowledgement of NBRC’s Grant Administration &amp; Compliance Manual </a:t>
          </a:r>
        </a:p>
      </dsp:txBody>
      <dsp:txXfrm>
        <a:off x="0" y="843355"/>
        <a:ext cx="10515600" cy="229573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FF034A-9DDE-4109-A182-3B69EA12482C}">
      <dsp:nvSpPr>
        <dsp:cNvPr id="0" name=""/>
        <dsp:cNvSpPr/>
      </dsp:nvSpPr>
      <dsp:spPr>
        <a:xfrm>
          <a:off x="0" y="0"/>
          <a:ext cx="10515600" cy="28843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u="sng" kern="1200" dirty="0"/>
            <a:t>Grant Agreements include</a:t>
          </a:r>
          <a:r>
            <a:rPr lang="en-US" sz="2400" b="1" kern="1200" dirty="0"/>
            <a:t>:</a:t>
          </a:r>
          <a:endParaRPr lang="en-US" sz="2400" kern="1200" dirty="0"/>
        </a:p>
      </dsp:txBody>
      <dsp:txXfrm>
        <a:off x="14080" y="14080"/>
        <a:ext cx="10487440" cy="260273"/>
      </dsp:txXfrm>
    </dsp:sp>
    <dsp:sp modelId="{2C2D9951-AA7D-4975-AEBD-7EB2C77A2510}">
      <dsp:nvSpPr>
        <dsp:cNvPr id="0" name=""/>
        <dsp:cNvSpPr/>
      </dsp:nvSpPr>
      <dsp:spPr>
        <a:xfrm>
          <a:off x="0" y="296691"/>
          <a:ext cx="10515600" cy="46390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b="1" kern="1200" dirty="0">
              <a:ea typeface="Tahoma" panose="020B0604030504040204" pitchFamily="34" charset="0"/>
              <a:cs typeface="Tahoma" panose="020B0604030504040204" pitchFamily="34" charset="0"/>
            </a:rPr>
            <a:t>NBRC Project Number.</a:t>
          </a:r>
          <a:r>
            <a:rPr lang="en-US" sz="2400" kern="1200" dirty="0">
              <a:ea typeface="Tahoma" panose="020B0604030504040204" pitchFamily="34" charset="0"/>
              <a:cs typeface="Tahoma" panose="020B0604030504040204" pitchFamily="34" charset="0"/>
            </a:rPr>
            <a:t> This number must be included in all documentation and emails that are sent to the States or NBRC offices. Example: GT-24SCV-00000 </a:t>
          </a:r>
          <a:endParaRPr lang="en-US" sz="2400" kern="1200" dirty="0"/>
        </a:p>
        <a:p>
          <a:pPr marL="228600" lvl="1" indent="-228600" algn="l" defTabSz="1066800">
            <a:lnSpc>
              <a:spcPct val="90000"/>
            </a:lnSpc>
            <a:spcBef>
              <a:spcPct val="0"/>
            </a:spcBef>
            <a:spcAft>
              <a:spcPct val="20000"/>
            </a:spcAft>
            <a:buChar char="•"/>
          </a:pPr>
          <a:r>
            <a:rPr lang="en-US" sz="2400" b="1" kern="1200" dirty="0">
              <a:ea typeface="Tahoma" panose="020B0604030504040204" pitchFamily="34" charset="0"/>
              <a:cs typeface="Tahoma" panose="020B0604030504040204" pitchFamily="34" charset="0"/>
            </a:rPr>
            <a:t>Contact information </a:t>
          </a:r>
          <a:r>
            <a:rPr lang="en-US" sz="2400" kern="1200" dirty="0">
              <a:ea typeface="Tahoma" panose="020B0604030504040204" pitchFamily="34" charset="0"/>
              <a:cs typeface="Tahoma" panose="020B0604030504040204" pitchFamily="34" charset="0"/>
            </a:rPr>
            <a:t>for both the grantee and NBRC. Changes to primary contacts or authorized official require grantee to submit the </a:t>
          </a:r>
          <a:r>
            <a:rPr lang="en-US" sz="2400" kern="1200" dirty="0">
              <a:ea typeface="Tahoma" panose="020B0604030504040204" pitchFamily="34" charset="0"/>
              <a:cs typeface="Tahoma" panose="020B0604030504040204" pitchFamily="34" charset="0"/>
              <a:hlinkClick xmlns:r="http://schemas.openxmlformats.org/officeDocument/2006/relationships" r:id="rId1"/>
            </a:rPr>
            <a:t>Key Contacts Form</a:t>
          </a:r>
          <a:r>
            <a:rPr lang="en-US" sz="2400" kern="1200" dirty="0">
              <a:ea typeface="Tahoma" panose="020B0604030504040204" pitchFamily="34" charset="0"/>
              <a:cs typeface="Tahoma" panose="020B0604030504040204" pitchFamily="34" charset="0"/>
            </a:rPr>
            <a:t> and an updated Authorized Official Resolution (AOR) to NBRC. </a:t>
          </a:r>
        </a:p>
        <a:p>
          <a:pPr marL="228600" lvl="1" indent="-228600" algn="l" defTabSz="1066800">
            <a:lnSpc>
              <a:spcPct val="90000"/>
            </a:lnSpc>
            <a:spcBef>
              <a:spcPct val="0"/>
            </a:spcBef>
            <a:spcAft>
              <a:spcPct val="20000"/>
            </a:spcAft>
            <a:buChar char="•"/>
          </a:pPr>
          <a:r>
            <a:rPr lang="en-US" sz="2400" b="1" kern="1200" dirty="0">
              <a:ea typeface="Tahoma" panose="020B0604030504040204" pitchFamily="34" charset="0"/>
              <a:cs typeface="Tahoma" panose="020B0604030504040204" pitchFamily="34" charset="0"/>
            </a:rPr>
            <a:t>Period of Performance.</a:t>
          </a:r>
          <a:r>
            <a:rPr lang="en-US" sz="2400" kern="1200" dirty="0">
              <a:ea typeface="Tahoma" panose="020B0604030504040204" pitchFamily="34" charset="0"/>
              <a:cs typeface="Tahoma" panose="020B0604030504040204" pitchFamily="34" charset="0"/>
            </a:rPr>
            <a:t> </a:t>
          </a:r>
          <a:r>
            <a:rPr lang="en-US" sz="2400" kern="1200" dirty="0"/>
            <a:t>This is the start and end date of the project to be completed. 2024 Spring Round Catalyst Grants August 1, 2024 – September 30, 2027.</a:t>
          </a:r>
          <a:endParaRPr lang="en-US" sz="2400" kern="1200" dirty="0">
            <a:ea typeface="Tahoma" panose="020B0604030504040204" pitchFamily="34" charset="0"/>
            <a:cs typeface="Tahoma" panose="020B0604030504040204" pitchFamily="34" charset="0"/>
          </a:endParaRPr>
        </a:p>
        <a:p>
          <a:pPr marL="228600" lvl="1" indent="-228600" algn="l" defTabSz="1066800">
            <a:lnSpc>
              <a:spcPct val="90000"/>
            </a:lnSpc>
            <a:spcBef>
              <a:spcPct val="0"/>
            </a:spcBef>
            <a:spcAft>
              <a:spcPct val="20000"/>
            </a:spcAft>
            <a:buChar char="•"/>
          </a:pPr>
          <a:r>
            <a:rPr lang="en-US" sz="2400" b="1" kern="1200" dirty="0"/>
            <a:t>Grant Amount. </a:t>
          </a:r>
          <a:r>
            <a:rPr lang="en-US" sz="2400" kern="1200" dirty="0"/>
            <a:t>The NBRC grant amount cannot be increased for any reason.</a:t>
          </a:r>
          <a:endParaRPr lang="en-US" sz="2400" kern="1200" dirty="0">
            <a:ea typeface="Tahoma" panose="020B0604030504040204" pitchFamily="34" charset="0"/>
            <a:cs typeface="Tahoma" panose="020B0604030504040204" pitchFamily="34" charset="0"/>
          </a:endParaRPr>
        </a:p>
        <a:p>
          <a:pPr marL="228600" lvl="1" indent="-228600" algn="l" defTabSz="1066800">
            <a:lnSpc>
              <a:spcPct val="90000"/>
            </a:lnSpc>
            <a:spcBef>
              <a:spcPct val="0"/>
            </a:spcBef>
            <a:spcAft>
              <a:spcPct val="20000"/>
            </a:spcAft>
            <a:buChar char="•"/>
          </a:pPr>
          <a:r>
            <a:rPr lang="en-US" sz="2400" b="1" kern="1200" dirty="0"/>
            <a:t>Required Match/Cost share. </a:t>
          </a:r>
          <a:r>
            <a:rPr lang="en-US" sz="2400" kern="1200" dirty="0"/>
            <a:t>This is the amount of other funds necessary to complete the project as presented. This information must be documented during the project period.  </a:t>
          </a:r>
          <a:r>
            <a:rPr lang="en-US" sz="2400" kern="1200" dirty="0">
              <a:ea typeface="Tahoma" panose="020B0604030504040204" pitchFamily="34" charset="0"/>
              <a:cs typeface="Tahoma" panose="020B0604030504040204" pitchFamily="34" charset="0"/>
            </a:rPr>
            <a:t> </a:t>
          </a:r>
        </a:p>
      </dsp:txBody>
      <dsp:txXfrm>
        <a:off x="0" y="296691"/>
        <a:ext cx="10515600" cy="463905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FF034A-9DDE-4109-A182-3B69EA12482C}">
      <dsp:nvSpPr>
        <dsp:cNvPr id="0" name=""/>
        <dsp:cNvSpPr/>
      </dsp:nvSpPr>
      <dsp:spPr>
        <a:xfrm>
          <a:off x="0" y="0"/>
          <a:ext cx="10515600" cy="70869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u="sng" kern="1200" dirty="0"/>
            <a:t>Grant Agreements include</a:t>
          </a:r>
          <a:r>
            <a:rPr lang="en-US" sz="2400" b="1" kern="1200" dirty="0"/>
            <a:t>:</a:t>
          </a:r>
          <a:endParaRPr lang="en-US" sz="2400" kern="1200" dirty="0"/>
        </a:p>
      </dsp:txBody>
      <dsp:txXfrm>
        <a:off x="34596" y="34596"/>
        <a:ext cx="10446408" cy="639502"/>
      </dsp:txXfrm>
    </dsp:sp>
    <dsp:sp modelId="{2C2D9951-AA7D-4975-AEBD-7EB2C77A2510}">
      <dsp:nvSpPr>
        <dsp:cNvPr id="0" name=""/>
        <dsp:cNvSpPr/>
      </dsp:nvSpPr>
      <dsp:spPr>
        <a:xfrm>
          <a:off x="0" y="709437"/>
          <a:ext cx="10515600" cy="41772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b="1" kern="1200" dirty="0"/>
            <a:t>Reimbursement Rate. </a:t>
          </a:r>
          <a:r>
            <a:rPr lang="en-US" sz="2400" kern="1200" dirty="0"/>
            <a:t>This is the ratio of requested NBRC funds to expended match/cost share funds.</a:t>
          </a:r>
        </a:p>
        <a:p>
          <a:pPr marL="228600" lvl="1" indent="-228600" algn="l" defTabSz="1066800">
            <a:lnSpc>
              <a:spcPct val="90000"/>
            </a:lnSpc>
            <a:spcBef>
              <a:spcPct val="0"/>
            </a:spcBef>
            <a:spcAft>
              <a:spcPct val="20000"/>
            </a:spcAft>
            <a:buChar char="•"/>
          </a:pPr>
          <a:r>
            <a:rPr lang="en-US" sz="2400" b="1" kern="1200" dirty="0"/>
            <a:t>Indirect Cost Rate.</a:t>
          </a:r>
          <a:r>
            <a:rPr lang="en-US" sz="2400" kern="1200" dirty="0"/>
            <a:t> If applicable, this is the approved rate that has been agreed upon by the grantee and their Federal Cognizant Agency for indirect costs. </a:t>
          </a:r>
        </a:p>
        <a:p>
          <a:pPr marL="228600" lvl="1" indent="-228600" algn="l" defTabSz="1066800">
            <a:lnSpc>
              <a:spcPct val="90000"/>
            </a:lnSpc>
            <a:spcBef>
              <a:spcPct val="0"/>
            </a:spcBef>
            <a:spcAft>
              <a:spcPct val="20000"/>
            </a:spcAft>
            <a:buChar char="•"/>
          </a:pPr>
          <a:r>
            <a:rPr lang="en-US" sz="2400" b="1" kern="1200" dirty="0"/>
            <a:t>Budget. </a:t>
          </a:r>
          <a:r>
            <a:rPr lang="en-US" sz="2400" kern="1200" dirty="0"/>
            <a:t>Line items of expenditures. These line items may not be changed by the recipient without prior written approval by NBRC (2 CFR 200.308). </a:t>
          </a:r>
        </a:p>
        <a:p>
          <a:pPr marL="228600" lvl="1" indent="-228600" algn="l" defTabSz="1066800">
            <a:lnSpc>
              <a:spcPct val="90000"/>
            </a:lnSpc>
            <a:spcBef>
              <a:spcPct val="0"/>
            </a:spcBef>
            <a:spcAft>
              <a:spcPct val="20000"/>
            </a:spcAft>
            <a:buChar char="•"/>
          </a:pPr>
          <a:r>
            <a:rPr lang="en-US" sz="2400" b="1" kern="1200" dirty="0">
              <a:ea typeface="Tahoma" panose="020B0604030504040204" pitchFamily="34" charset="0"/>
              <a:cs typeface="Tahoma" panose="020B0604030504040204" pitchFamily="34" charset="0"/>
            </a:rPr>
            <a:t>Grant Provisions. </a:t>
          </a:r>
          <a:r>
            <a:rPr lang="en-US" sz="2400" kern="1200" dirty="0"/>
            <a:t>the laws and agreements that a grantee is required to follow as part of the contract with a federal awarding agency.  Including Build America, Buy America Act (BABAA)</a:t>
          </a:r>
        </a:p>
      </dsp:txBody>
      <dsp:txXfrm>
        <a:off x="0" y="709437"/>
        <a:ext cx="10515600" cy="4177263"/>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383" cy="471348"/>
          </a:xfrm>
          <a:prstGeom prst="rect">
            <a:avLst/>
          </a:prstGeom>
        </p:spPr>
        <p:txBody>
          <a:bodyPr vert="horz" lIns="92464" tIns="46232" rIns="92464" bIns="46232" rtlCol="0"/>
          <a:lstStyle>
            <a:lvl1pPr algn="l">
              <a:defRPr sz="1200"/>
            </a:lvl1pPr>
          </a:lstStyle>
          <a:p>
            <a:endParaRPr lang="en-US"/>
          </a:p>
        </p:txBody>
      </p:sp>
      <p:sp>
        <p:nvSpPr>
          <p:cNvPr id="3" name="Date Placeholder 2"/>
          <p:cNvSpPr>
            <a:spLocks noGrp="1"/>
          </p:cNvSpPr>
          <p:nvPr>
            <p:ph type="dt" idx="1"/>
          </p:nvPr>
        </p:nvSpPr>
        <p:spPr>
          <a:xfrm>
            <a:off x="4022485" y="0"/>
            <a:ext cx="3078383" cy="471348"/>
          </a:xfrm>
          <a:prstGeom prst="rect">
            <a:avLst/>
          </a:prstGeom>
        </p:spPr>
        <p:txBody>
          <a:bodyPr vert="horz" lIns="92464" tIns="46232" rIns="92464" bIns="46232" rtlCol="0"/>
          <a:lstStyle>
            <a:lvl1pPr algn="r">
              <a:defRPr sz="1200"/>
            </a:lvl1pPr>
          </a:lstStyle>
          <a:p>
            <a:fld id="{D9DF72A4-130C-4178-A5D3-0EACF7F86916}" type="datetimeFigureOut">
              <a:rPr lang="en-US" smtClean="0"/>
              <a:t>7/15/2024</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2464" tIns="46232" rIns="92464" bIns="46232" rtlCol="0" anchor="ctr"/>
          <a:lstStyle/>
          <a:p>
            <a:endParaRPr lang="en-US"/>
          </a:p>
        </p:txBody>
      </p:sp>
      <p:sp>
        <p:nvSpPr>
          <p:cNvPr id="5" name="Notes Placeholder 4"/>
          <p:cNvSpPr>
            <a:spLocks noGrp="1"/>
          </p:cNvSpPr>
          <p:nvPr>
            <p:ph type="body" sz="quarter" idx="3"/>
          </p:nvPr>
        </p:nvSpPr>
        <p:spPr>
          <a:xfrm>
            <a:off x="710891" y="4517883"/>
            <a:ext cx="5680693" cy="3697033"/>
          </a:xfrm>
          <a:prstGeom prst="rect">
            <a:avLst/>
          </a:prstGeom>
        </p:spPr>
        <p:txBody>
          <a:bodyPr vert="horz" lIns="92464" tIns="46232" rIns="92464" bIns="4623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128"/>
            <a:ext cx="3078383" cy="471348"/>
          </a:xfrm>
          <a:prstGeom prst="rect">
            <a:avLst/>
          </a:prstGeom>
        </p:spPr>
        <p:txBody>
          <a:bodyPr vert="horz" lIns="92464" tIns="46232" rIns="92464" bIns="46232" rtlCol="0" anchor="b"/>
          <a:lstStyle>
            <a:lvl1pPr algn="l">
              <a:defRPr sz="1200"/>
            </a:lvl1pPr>
          </a:lstStyle>
          <a:p>
            <a:endParaRPr lang="en-US"/>
          </a:p>
        </p:txBody>
      </p:sp>
      <p:sp>
        <p:nvSpPr>
          <p:cNvPr id="7" name="Slide Number Placeholder 6"/>
          <p:cNvSpPr>
            <a:spLocks noGrp="1"/>
          </p:cNvSpPr>
          <p:nvPr>
            <p:ph type="sldNum" sz="quarter" idx="5"/>
          </p:nvPr>
        </p:nvSpPr>
        <p:spPr>
          <a:xfrm>
            <a:off x="4022485" y="8917128"/>
            <a:ext cx="3078383" cy="471348"/>
          </a:xfrm>
          <a:prstGeom prst="rect">
            <a:avLst/>
          </a:prstGeom>
        </p:spPr>
        <p:txBody>
          <a:bodyPr vert="horz" lIns="92464" tIns="46232" rIns="92464" bIns="46232" rtlCol="0" anchor="b"/>
          <a:lstStyle>
            <a:lvl1pPr algn="r">
              <a:defRPr sz="1200"/>
            </a:lvl1pPr>
          </a:lstStyle>
          <a:p>
            <a:fld id="{39C32A17-E9D6-4846-BA79-15EC6EB62858}" type="slidenum">
              <a:rPr lang="en-US" smtClean="0"/>
              <a:t>‹#›</a:t>
            </a:fld>
            <a:endParaRPr lang="en-US"/>
          </a:p>
        </p:txBody>
      </p:sp>
    </p:spTree>
    <p:extLst>
      <p:ext uri="{BB962C8B-B14F-4D97-AF65-F5344CB8AC3E}">
        <p14:creationId xmlns:p14="http://schemas.microsoft.com/office/powerpoint/2010/main" val="789575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NBRC Overview</a:t>
            </a:r>
          </a:p>
        </p:txBody>
      </p:sp>
      <p:sp>
        <p:nvSpPr>
          <p:cNvPr id="4" name="Slide Number Placeholder 3"/>
          <p:cNvSpPr>
            <a:spLocks noGrp="1"/>
          </p:cNvSpPr>
          <p:nvPr>
            <p:ph type="sldNum" sz="quarter" idx="5"/>
          </p:nvPr>
        </p:nvSpPr>
        <p:spPr/>
        <p:txBody>
          <a:bodyPr/>
          <a:lstStyle/>
          <a:p>
            <a:fld id="{39C32A17-E9D6-4846-BA79-15EC6EB62858}" type="slidenum">
              <a:rPr lang="en-US" smtClean="0"/>
              <a:t>2</a:t>
            </a:fld>
            <a:endParaRPr lang="en-US"/>
          </a:p>
        </p:txBody>
      </p:sp>
    </p:spTree>
    <p:extLst>
      <p:ext uri="{BB962C8B-B14F-4D97-AF65-F5344CB8AC3E}">
        <p14:creationId xmlns:p14="http://schemas.microsoft.com/office/powerpoint/2010/main" val="27317459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C32A17-E9D6-4846-BA79-15EC6EB62858}" type="slidenum">
              <a:rPr lang="en-US" smtClean="0"/>
              <a:t>23</a:t>
            </a:fld>
            <a:endParaRPr lang="en-US"/>
          </a:p>
        </p:txBody>
      </p:sp>
    </p:spTree>
    <p:extLst>
      <p:ext uri="{BB962C8B-B14F-4D97-AF65-F5344CB8AC3E}">
        <p14:creationId xmlns:p14="http://schemas.microsoft.com/office/powerpoint/2010/main" val="23433451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C32A17-E9D6-4846-BA79-15EC6EB62858}" type="slidenum">
              <a:rPr lang="en-US" smtClean="0"/>
              <a:t>24</a:t>
            </a:fld>
            <a:endParaRPr lang="en-US"/>
          </a:p>
        </p:txBody>
      </p:sp>
    </p:spTree>
    <p:extLst>
      <p:ext uri="{BB962C8B-B14F-4D97-AF65-F5344CB8AC3E}">
        <p14:creationId xmlns:p14="http://schemas.microsoft.com/office/powerpoint/2010/main" val="34970994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C32A17-E9D6-4846-BA79-15EC6EB628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94759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C32A17-E9D6-4846-BA79-15EC6EB628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38210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Tahoma" panose="020B0604030504040204" pitchFamily="34" charset="0"/>
                <a:ea typeface="Tahoma" panose="020B0604030504040204" pitchFamily="34" charset="0"/>
                <a:cs typeface="Tahoma" panose="020B0604030504040204" pitchFamily="34" charset="0"/>
              </a:rPr>
              <a:t>WHAT IS AN LDD? </a:t>
            </a:r>
          </a:p>
          <a:p>
            <a:pPr marL="171450" indent="-171450">
              <a:buFont typeface="Arial" panose="020B060402020202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An </a:t>
            </a:r>
            <a:r>
              <a:rPr lang="en-US" sz="1200" i="0" dirty="0">
                <a:effectLst/>
                <a:latin typeface="Tahoma" panose="020B0604030504040204" pitchFamily="34" charset="0"/>
                <a:ea typeface="Tahoma" panose="020B0604030504040204" pitchFamily="34" charset="0"/>
                <a:cs typeface="Tahoma" panose="020B0604030504040204" pitchFamily="34" charset="0"/>
              </a:rPr>
              <a:t>economic development district is an entity located in the region, and operated in a manner that ensures broad-based community participation and an effective opportunity for local officials, community leaders, and the public to contribute to the development and implementation of programs in the region.</a:t>
            </a:r>
          </a:p>
          <a:p>
            <a:pPr marL="171450" indent="-171450">
              <a:buFont typeface="Arial" panose="020B0604020202020204" pitchFamily="34" charset="0"/>
              <a:buChar char="•"/>
            </a:pPr>
            <a:r>
              <a:rPr lang="en-US" sz="1200" i="0" dirty="0">
                <a:effectLst/>
                <a:latin typeface="Tahoma" panose="020B0604030504040204" pitchFamily="34" charset="0"/>
                <a:ea typeface="Tahoma" panose="020B0604030504040204" pitchFamily="34" charset="0"/>
                <a:cs typeface="Tahoma" panose="020B0604030504040204" pitchFamily="34" charset="0"/>
              </a:rPr>
              <a:t>LDDS are either an already existing federally designated Economic Development district, as certified by the US Economic Development Administration (EDA), or an organization similar in nature to a regional planning and/or regional development commission.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Tahoma" panose="020B0604030504040204" pitchFamily="34" charset="0"/>
                <a:ea typeface="Tahoma" panose="020B0604030504040204" pitchFamily="34" charset="0"/>
                <a:cs typeface="Tahoma" panose="020B0604030504040204" pitchFamily="34" charset="0"/>
              </a:rPr>
              <a:t>NBRC meets the spirit of federal code by requiring projects funded our Catalyst program to utilize a LDD for grant administration unless the entity is an agency of State Government or has applied for and received waiver approval of this requirement.</a:t>
            </a:r>
            <a:endParaRPr lang="en-US" sz="1200" dirty="0">
              <a:effectLst/>
              <a:latin typeface="Tahoma" panose="020B0604030504040204" pitchFamily="34" charset="0"/>
              <a:ea typeface="Tahoma" panose="020B0604030504040204" pitchFamily="34" charset="0"/>
              <a:cs typeface="Tahoma" panose="020B0604030504040204" pitchFamily="34" charset="0"/>
            </a:endParaRPr>
          </a:p>
          <a:p>
            <a:pPr marL="0" indent="0">
              <a:buFont typeface="Arial" panose="020B0604020202020204" pitchFamily="34" charset="0"/>
              <a:buNone/>
            </a:pPr>
            <a:endParaRPr lang="en-US" sz="1200" i="0" dirty="0">
              <a:effectLst/>
              <a:latin typeface="Tahoma" panose="020B0604030504040204" pitchFamily="34" charset="0"/>
              <a:ea typeface="Tahoma" panose="020B0604030504040204" pitchFamily="34" charset="0"/>
              <a:cs typeface="Tahoma" panose="020B0604030504040204" pitchFamily="34" charset="0"/>
            </a:endParaRPr>
          </a:p>
          <a:p>
            <a:r>
              <a:rPr lang="en-US" sz="1200" dirty="0">
                <a:latin typeface="Tahoma" panose="020B0604030504040204" pitchFamily="34" charset="0"/>
                <a:ea typeface="Tahoma" panose="020B0604030504040204" pitchFamily="34" charset="0"/>
                <a:cs typeface="Tahoma" panose="020B0604030504040204" pitchFamily="34" charset="0"/>
              </a:rPr>
              <a:t>Resources:</a:t>
            </a:r>
          </a:p>
          <a:p>
            <a:pPr marL="171450" indent="-171450">
              <a:buFont typeface="Arial" panose="020B060402020202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40 USC Subtitle V: Regional Economic and Infrastructure Development, the term Local Development District is defined by 40 USC </a:t>
            </a:r>
            <a:r>
              <a:rPr lang="en-US" sz="1200" i="0" dirty="0">
                <a:effectLst/>
                <a:latin typeface="Tahoma" panose="020B0604030504040204" pitchFamily="34" charset="0"/>
                <a:ea typeface="Tahoma" panose="020B0604030504040204" pitchFamily="34" charset="0"/>
                <a:cs typeface="Tahoma" panose="020B0604030504040204" pitchFamily="34" charset="0"/>
              </a:rPr>
              <a:t>§15101 </a:t>
            </a:r>
          </a:p>
          <a:p>
            <a:pPr marL="171450" indent="-171450" algn="l">
              <a:buFont typeface="Arial" panose="020B060402020202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40 USC </a:t>
            </a:r>
            <a:r>
              <a:rPr lang="en-US" sz="1200" i="0" dirty="0">
                <a:effectLst/>
                <a:latin typeface="Tahoma" panose="020B0604030504040204" pitchFamily="34" charset="0"/>
                <a:ea typeface="Tahoma" panose="020B0604030504040204" pitchFamily="34" charset="0"/>
                <a:cs typeface="Tahoma" panose="020B0604030504040204" pitchFamily="34" charset="0"/>
              </a:rPr>
              <a:t>§15303 directs the Commission to enhance the capacity of, and provide support for, local development districts in its region and where no local development district exists, foster the creation of a local development district.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C32A17-E9D6-4846-BA79-15EC6EB628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08812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ahoma" panose="020B0604030504040204" pitchFamily="34" charset="0"/>
                <a:ea typeface="Tahoma" panose="020B0604030504040204" pitchFamily="34" charset="0"/>
                <a:cs typeface="Tahoma" panose="020B0604030504040204" pitchFamily="34" charset="0"/>
              </a:rPr>
              <a:t>The NBRC is aided by a group of regional organizations called Local Development Districts (LDDs) that assist the NBRC in its outreach activities and assist grantees in administering their grants.</a:t>
            </a:r>
          </a:p>
        </p:txBody>
      </p:sp>
      <p:sp>
        <p:nvSpPr>
          <p:cNvPr id="4" name="Slide Number Placeholder 3"/>
          <p:cNvSpPr>
            <a:spLocks noGrp="1"/>
          </p:cNvSpPr>
          <p:nvPr>
            <p:ph type="sldNum" sz="quarter" idx="5"/>
          </p:nvPr>
        </p:nvSpPr>
        <p:spPr/>
        <p:txBody>
          <a:bodyPr/>
          <a:lstStyle/>
          <a:p>
            <a:fld id="{39C32A17-E9D6-4846-BA79-15EC6EB62858}" type="slidenum">
              <a:rPr lang="en-US" smtClean="0"/>
              <a:t>30</a:t>
            </a:fld>
            <a:endParaRPr lang="en-US"/>
          </a:p>
        </p:txBody>
      </p:sp>
    </p:spTree>
    <p:extLst>
      <p:ext uri="{BB962C8B-B14F-4D97-AF65-F5344CB8AC3E}">
        <p14:creationId xmlns:p14="http://schemas.microsoft.com/office/powerpoint/2010/main" val="4582139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ahoma" panose="020B0604030504040204" pitchFamily="34" charset="0"/>
                <a:ea typeface="Tahoma" panose="020B0604030504040204" pitchFamily="34" charset="0"/>
                <a:cs typeface="Tahoma" panose="020B0604030504040204" pitchFamily="34" charset="0"/>
              </a:rPr>
              <a:t>Grantees and LDDs should discuss their project </a:t>
            </a:r>
            <a:r>
              <a:rPr lang="en-US" sz="1200" dirty="0">
                <a:latin typeface="Tahoma" panose="020B0604030504040204" pitchFamily="34" charset="0"/>
                <a:ea typeface="Tahoma" panose="020B0604030504040204" pitchFamily="34" charset="0"/>
                <a:cs typeface="Tahoma" panose="020B0604030504040204" pitchFamily="34" charset="0"/>
              </a:rPr>
              <a:t>administration </a:t>
            </a:r>
            <a:r>
              <a:rPr lang="en-US" sz="1200" dirty="0">
                <a:effectLst/>
                <a:latin typeface="Tahoma" panose="020B0604030504040204" pitchFamily="34" charset="0"/>
                <a:ea typeface="Tahoma" panose="020B0604030504040204" pitchFamily="34" charset="0"/>
                <a:cs typeface="Tahoma" panose="020B0604030504040204" pitchFamily="34" charset="0"/>
              </a:rPr>
              <a:t>needs and include them within the contract which outlines the intended scope of service. The amount of the LDD contract must align with the costs for grant administration included in the project’s budget (SF424cbw)</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C32A17-E9D6-4846-BA79-15EC6EB6285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900443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endParaRPr lang="en-US" sz="1200" u="none" strike="noStrike" kern="0" spc="0" dirty="0">
              <a:effectLst/>
              <a:latin typeface="Tahoma" panose="020B0604030504040204" pitchFamily="34" charset="0"/>
              <a:ea typeface="Tahoma" panose="020B0604030504040204" pitchFamily="34" charset="0"/>
              <a:cs typeface="Tahoma" panose="020B0604030504040204" pitchFamily="34" charset="0"/>
            </a:endParaRPr>
          </a:p>
          <a:p>
            <a:pPr>
              <a:lnSpc>
                <a:spcPct val="120000"/>
              </a:lnSpc>
            </a:pP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C32A17-E9D6-4846-BA79-15EC6EB6285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458290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lnSpc>
                <a:spcPct val="120000"/>
              </a:lnSpc>
              <a:buFont typeface="Arial" panose="020B0604020202020204" pitchFamily="34" charset="0"/>
              <a:buChar char="•"/>
            </a:pPr>
            <a:r>
              <a:rPr lang="en-US" sz="1200" dirty="0">
                <a:effectLst/>
                <a:latin typeface="Tahoma" panose="020B0604030504040204" pitchFamily="34" charset="0"/>
                <a:ea typeface="Tahoma" panose="020B0604030504040204" pitchFamily="34" charset="0"/>
                <a:cs typeface="Tahoma" panose="020B0604030504040204" pitchFamily="34" charset="0"/>
              </a:rPr>
              <a:t>LDD invoices should reflect detailed information (date of service, time, brief description of work </a:t>
            </a:r>
            <a:r>
              <a:rPr lang="en-US" sz="1200" dirty="0">
                <a:latin typeface="Tahoma" panose="020B0604030504040204" pitchFamily="34" charset="0"/>
                <a:ea typeface="Tahoma" panose="020B0604030504040204" pitchFamily="34" charset="0"/>
                <a:cs typeface="Tahoma" panose="020B0604030504040204" pitchFamily="34" charset="0"/>
              </a:rPr>
              <a:t>performed and total amount of invoice.  </a:t>
            </a:r>
          </a:p>
          <a:p>
            <a:pPr marL="628650" lvl="1" indent="-171450">
              <a:lnSpc>
                <a:spcPct val="120000"/>
              </a:lnSpc>
              <a:buFont typeface="Arial" panose="020B0604020202020204" pitchFamily="34" charset="0"/>
              <a:buChar char="•"/>
            </a:pPr>
            <a:r>
              <a:rPr lang="en-US" sz="1200" dirty="0">
                <a:latin typeface="Tahoma" panose="020B0604030504040204" pitchFamily="34" charset="0"/>
                <a:ea typeface="Tahoma" panose="020B0604030504040204" pitchFamily="34" charset="0"/>
                <a:cs typeface="Tahoma" panose="020B0604030504040204" pitchFamily="34" charset="0"/>
              </a:rPr>
              <a:t>NBRC also recommends the invoice carry existing balance information, so grantees are kept apprised of remaining funds available on the contract, as the 2% cap on grant administration is the maximum allowed</a:t>
            </a:r>
            <a:endParaRPr lang="en-US" sz="1200" dirty="0">
              <a:effectLst/>
              <a:latin typeface="Tahoma" panose="020B0604030504040204" pitchFamily="34" charset="0"/>
              <a:ea typeface="Tahoma" panose="020B0604030504040204" pitchFamily="34" charset="0"/>
              <a:cs typeface="Tahoma" panose="020B0604030504040204" pitchFamily="34" charset="0"/>
            </a:endParaRPr>
          </a:p>
          <a:p>
            <a:pPr marL="628650" lvl="1" indent="-171450">
              <a:lnSpc>
                <a:spcPct val="120000"/>
              </a:lnSpc>
              <a:buFont typeface="Arial" panose="020B0604020202020204" pitchFamily="34" charset="0"/>
              <a:buChar char="•"/>
            </a:pPr>
            <a:r>
              <a:rPr lang="en-US" sz="1200" dirty="0">
                <a:effectLst/>
                <a:latin typeface="Tahoma" panose="020B0604030504040204" pitchFamily="34" charset="0"/>
                <a:ea typeface="Tahoma" panose="020B0604030504040204" pitchFamily="34" charset="0"/>
                <a:cs typeface="Tahoma" panose="020B0604030504040204" pitchFamily="34" charset="0"/>
              </a:rPr>
              <a:t>The LDD will invoice the grantee for their services to be included in the Request for Payment- no lump sum payments</a:t>
            </a:r>
          </a:p>
          <a:p>
            <a:pPr marL="628650" lvl="1" indent="-171450">
              <a:lnSpc>
                <a:spcPct val="120000"/>
              </a:lnSpc>
              <a:buFont typeface="Arial" panose="020B0604020202020204" pitchFamily="34" charset="0"/>
              <a:buChar char="•"/>
            </a:pPr>
            <a:r>
              <a:rPr lang="en-US" sz="1200" dirty="0">
                <a:effectLst/>
                <a:latin typeface="Tahoma" panose="020B0604030504040204" pitchFamily="34" charset="0"/>
                <a:ea typeface="Tahoma" panose="020B0604030504040204" pitchFamily="34" charset="0"/>
                <a:cs typeface="Tahoma" panose="020B0604030504040204" pitchFamily="34" charset="0"/>
              </a:rPr>
              <a:t>The LDD’s indirect cost rate (as determined by their Federal Cognizant Agency) may be added to salary and fringe and LDDs should make grantees aware of this when discussing the scope of service contract.</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endParaRPr lang="en-US" sz="1200" u="none" strike="noStrike" kern="0" spc="0" dirty="0">
              <a:effectLst/>
              <a:latin typeface="Tahoma" panose="020B0604030504040204" pitchFamily="34" charset="0"/>
              <a:ea typeface="Tahoma" panose="020B0604030504040204" pitchFamily="34" charset="0"/>
              <a:cs typeface="Tahoma" panose="020B0604030504040204" pitchFamily="34" charset="0"/>
            </a:endParaRPr>
          </a:p>
          <a:p>
            <a:pPr>
              <a:lnSpc>
                <a:spcPct val="120000"/>
              </a:lnSpc>
            </a:pP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C32A17-E9D6-4846-BA79-15EC6EB6285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551571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C32A17-E9D6-4846-BA79-15EC6EB628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396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C32A17-E9D6-4846-BA79-15EC6EB62858}" type="slidenum">
              <a:rPr lang="en-US" smtClean="0"/>
              <a:t>3</a:t>
            </a:fld>
            <a:endParaRPr lang="en-US"/>
          </a:p>
        </p:txBody>
      </p:sp>
    </p:spTree>
    <p:extLst>
      <p:ext uri="{BB962C8B-B14F-4D97-AF65-F5344CB8AC3E}">
        <p14:creationId xmlns:p14="http://schemas.microsoft.com/office/powerpoint/2010/main" val="40469176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C32A17-E9D6-4846-BA79-15EC6EB62858}" type="slidenum">
              <a:rPr lang="en-US" smtClean="0"/>
              <a:t>41</a:t>
            </a:fld>
            <a:endParaRPr lang="en-US"/>
          </a:p>
        </p:txBody>
      </p:sp>
    </p:spTree>
    <p:extLst>
      <p:ext uri="{BB962C8B-B14F-4D97-AF65-F5344CB8AC3E}">
        <p14:creationId xmlns:p14="http://schemas.microsoft.com/office/powerpoint/2010/main" val="14027100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C32A17-E9D6-4846-BA79-15EC6EB62858}" type="slidenum">
              <a:rPr lang="en-US" smtClean="0"/>
              <a:t>46</a:t>
            </a:fld>
            <a:endParaRPr lang="en-US"/>
          </a:p>
        </p:txBody>
      </p:sp>
    </p:spTree>
    <p:extLst>
      <p:ext uri="{BB962C8B-B14F-4D97-AF65-F5344CB8AC3E}">
        <p14:creationId xmlns:p14="http://schemas.microsoft.com/office/powerpoint/2010/main" val="8220366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C32A17-E9D6-4846-BA79-15EC6EB62858}" type="slidenum">
              <a:rPr lang="en-US" smtClean="0"/>
              <a:t>47</a:t>
            </a:fld>
            <a:endParaRPr lang="en-US"/>
          </a:p>
        </p:txBody>
      </p:sp>
    </p:spTree>
    <p:extLst>
      <p:ext uri="{BB962C8B-B14F-4D97-AF65-F5344CB8AC3E}">
        <p14:creationId xmlns:p14="http://schemas.microsoft.com/office/powerpoint/2010/main" val="3813153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C32A17-E9D6-4846-BA79-15EC6EB62858}" type="slidenum">
              <a:rPr lang="en-US" smtClean="0"/>
              <a:t>5</a:t>
            </a:fld>
            <a:endParaRPr lang="en-US"/>
          </a:p>
        </p:txBody>
      </p:sp>
    </p:spTree>
    <p:extLst>
      <p:ext uri="{BB962C8B-B14F-4D97-AF65-F5344CB8AC3E}">
        <p14:creationId xmlns:p14="http://schemas.microsoft.com/office/powerpoint/2010/main" val="2919164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C32A17-E9D6-4846-BA79-15EC6EB62858}" type="slidenum">
              <a:rPr lang="en-US" smtClean="0"/>
              <a:t>7</a:t>
            </a:fld>
            <a:endParaRPr lang="en-US"/>
          </a:p>
        </p:txBody>
      </p:sp>
    </p:spTree>
    <p:extLst>
      <p:ext uri="{BB962C8B-B14F-4D97-AF65-F5344CB8AC3E}">
        <p14:creationId xmlns:p14="http://schemas.microsoft.com/office/powerpoint/2010/main" val="1809540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ea typeface="Tahoma" panose="020B0604030504040204" pitchFamily="34" charset="0"/>
                <a:cs typeface="Tahoma" panose="020B0604030504040204" pitchFamily="34" charset="0"/>
              </a:rPr>
              <a:t>send changes to admin@nbrc.gov utilizing the Key Contacts Form (OMB#4040-0010).  Key Contacts Form: https://www.nbrc.gov/userfiles/files/Forms%20%26%20Waivers/Key%20Contacts%20Form.pdf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Period of Performance: This is the start and end date of the project to be completed for the grant agreement between grantee and NBRC. Please see your executed grant agreement for your project’s performance period. For example, Catalyst projects funded in 2023, will have a performance period start date of October 1, 2023, through September 30, 2026. The performance period is not the date from which grantees can begin to expend funds. The commitment and expenditure of project funds (both NBRC and match/cost share) funds is not allowed until the project is issued a Notice to Proceed. It is the date of the Notice to Proceed from which NBRC and match/cost share can be committed and/or expended. </a:t>
            </a:r>
          </a:p>
          <a:p>
            <a:pPr marL="171450" indent="-171450">
              <a:buFont typeface="Arial" panose="020B0604020202020204" pitchFamily="34" charset="0"/>
              <a:buChar char="•"/>
            </a:pPr>
            <a:r>
              <a:rPr lang="en-US" dirty="0"/>
              <a:t>The Grant Amount: The NBRC grant amount cannot be increased for any reason. Overruns on projects are the responsibility of the grantee. </a:t>
            </a:r>
          </a:p>
          <a:p>
            <a:pPr marL="171450" indent="-171450">
              <a:buFont typeface="Arial" panose="020B0604020202020204" pitchFamily="34" charset="0"/>
              <a:buChar char="•"/>
            </a:pPr>
            <a:r>
              <a:rPr lang="en-US" dirty="0"/>
              <a:t>Required Match: This is the amount of other funds that must be documented during the project period.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39C32A17-E9D6-4846-BA79-15EC6EB62858}" type="slidenum">
              <a:rPr lang="en-US" smtClean="0"/>
              <a:t>12</a:t>
            </a:fld>
            <a:endParaRPr lang="en-US"/>
          </a:p>
        </p:txBody>
      </p:sp>
    </p:spTree>
    <p:extLst>
      <p:ext uri="{BB962C8B-B14F-4D97-AF65-F5344CB8AC3E}">
        <p14:creationId xmlns:p14="http://schemas.microsoft.com/office/powerpoint/2010/main" val="2139731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Reimbursement Rate: This is the ratio of requested NBRC funds to expended matching funds.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Budget: Line items of expenditures. These line items may not be changed by the recipient without prior written approval by NBRC (2 CFR 200.308). Please refer to page 18 for more information on budget changes.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Indirect Cost Rate: This is the approved rate that has been agreed upon by the grantee and their Federal Cognizant Agency for indirect costs. All invoices must use this rate for their invoices when specific services as outlined are performed by the grantee. This is NOT a rate to be used by any subcontractor or consultant.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Grant Provisions: the laws and agreements that a grantee is required to follow as part of the contract with a federal awarding agency.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Construction: The contract will state if the project is Construction or non-Construction. This is important because there are additional reporting requirements for construction projects.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9C32A17-E9D6-4846-BA79-15EC6EB62858}" type="slidenum">
              <a:rPr lang="en-US" smtClean="0"/>
              <a:t>13</a:t>
            </a:fld>
            <a:endParaRPr lang="en-US"/>
          </a:p>
        </p:txBody>
      </p:sp>
    </p:spTree>
    <p:extLst>
      <p:ext uri="{BB962C8B-B14F-4D97-AF65-F5344CB8AC3E}">
        <p14:creationId xmlns:p14="http://schemas.microsoft.com/office/powerpoint/2010/main" val="16506374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Real Estate and/or Equipment: The contract will state if the project consists of real estate or equipment purchases. This will include the purchase of easements on property. This is important to know as there are additional reporting requirements. </a:t>
            </a:r>
          </a:p>
          <a:p>
            <a:pPr marL="171450" indent="-171450">
              <a:buFont typeface="Arial" panose="020B0604020202020204" pitchFamily="34" charset="0"/>
              <a:buChar char="•"/>
            </a:pPr>
            <a:r>
              <a:rPr lang="en-US" dirty="0"/>
              <a:t>Sub-recipients: This will include an outline of those funds that will be sub-awarded to organizations or entities that are not the recipient. Unless sub-recipient agreements are part of the project, all other contractual relationships (other than Local Development District (LDD) administration) must be obtained through federal procurement procedures.</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39C32A17-E9D6-4846-BA79-15EC6EB62858}" type="slidenum">
              <a:rPr lang="en-US" smtClean="0"/>
              <a:t>14</a:t>
            </a:fld>
            <a:endParaRPr lang="en-US"/>
          </a:p>
        </p:txBody>
      </p:sp>
    </p:spTree>
    <p:extLst>
      <p:ext uri="{BB962C8B-B14F-4D97-AF65-F5344CB8AC3E}">
        <p14:creationId xmlns:p14="http://schemas.microsoft.com/office/powerpoint/2010/main" val="11795243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C32A17-E9D6-4846-BA79-15EC6EB62858}" type="slidenum">
              <a:rPr lang="en-US" smtClean="0"/>
              <a:t>17</a:t>
            </a:fld>
            <a:endParaRPr lang="en-US"/>
          </a:p>
        </p:txBody>
      </p:sp>
    </p:spTree>
    <p:extLst>
      <p:ext uri="{BB962C8B-B14F-4D97-AF65-F5344CB8AC3E}">
        <p14:creationId xmlns:p14="http://schemas.microsoft.com/office/powerpoint/2010/main" val="28659813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C32A17-E9D6-4846-BA79-15EC6EB628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2225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7B6D1-C441-FA7D-43BE-2EAA46C372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EC06C10-F110-AAF0-3184-0B66F42801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4FD26D-8227-F84B-E4CF-391FC6D504FD}"/>
              </a:ext>
            </a:extLst>
          </p:cNvPr>
          <p:cNvSpPr>
            <a:spLocks noGrp="1"/>
          </p:cNvSpPr>
          <p:nvPr>
            <p:ph type="dt" sz="half" idx="10"/>
          </p:nvPr>
        </p:nvSpPr>
        <p:spPr/>
        <p:txBody>
          <a:bodyPr/>
          <a:lstStyle/>
          <a:p>
            <a:fld id="{B181DFF3-855A-41EA-8144-540C4B2D58B1}" type="datetimeFigureOut">
              <a:rPr lang="en-US" smtClean="0"/>
              <a:t>7/15/2024</a:t>
            </a:fld>
            <a:endParaRPr lang="en-US"/>
          </a:p>
        </p:txBody>
      </p:sp>
      <p:sp>
        <p:nvSpPr>
          <p:cNvPr id="5" name="Footer Placeholder 4">
            <a:extLst>
              <a:ext uri="{FF2B5EF4-FFF2-40B4-BE49-F238E27FC236}">
                <a16:creationId xmlns:a16="http://schemas.microsoft.com/office/drawing/2014/main" id="{37D95A00-C545-B318-98A8-C611DBB20D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42EF0F-B7A3-E9E0-21B9-F6A756E4A138}"/>
              </a:ext>
            </a:extLst>
          </p:cNvPr>
          <p:cNvSpPr>
            <a:spLocks noGrp="1"/>
          </p:cNvSpPr>
          <p:nvPr>
            <p:ph type="sldNum" sz="quarter" idx="12"/>
          </p:nvPr>
        </p:nvSpPr>
        <p:spPr/>
        <p:txBody>
          <a:bodyPr/>
          <a:lstStyle/>
          <a:p>
            <a:fld id="{3B05D58C-C166-4FA6-BF12-9FD143244241}" type="slidenum">
              <a:rPr lang="en-US" smtClean="0"/>
              <a:t>‹#›</a:t>
            </a:fld>
            <a:endParaRPr lang="en-US"/>
          </a:p>
        </p:txBody>
      </p:sp>
    </p:spTree>
    <p:extLst>
      <p:ext uri="{BB962C8B-B14F-4D97-AF65-F5344CB8AC3E}">
        <p14:creationId xmlns:p14="http://schemas.microsoft.com/office/powerpoint/2010/main" val="1067873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D26D7-18D8-6E70-BE03-64C6DD597F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7B425A-AD20-3F0A-98CF-31056DCA2B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E4F42E-61C8-6295-4069-8356C97DAD5C}"/>
              </a:ext>
            </a:extLst>
          </p:cNvPr>
          <p:cNvSpPr>
            <a:spLocks noGrp="1"/>
          </p:cNvSpPr>
          <p:nvPr>
            <p:ph type="dt" sz="half" idx="10"/>
          </p:nvPr>
        </p:nvSpPr>
        <p:spPr/>
        <p:txBody>
          <a:bodyPr/>
          <a:lstStyle/>
          <a:p>
            <a:fld id="{B181DFF3-855A-41EA-8144-540C4B2D58B1}" type="datetimeFigureOut">
              <a:rPr lang="en-US" smtClean="0"/>
              <a:t>7/15/2024</a:t>
            </a:fld>
            <a:endParaRPr lang="en-US"/>
          </a:p>
        </p:txBody>
      </p:sp>
      <p:sp>
        <p:nvSpPr>
          <p:cNvPr id="5" name="Footer Placeholder 4">
            <a:extLst>
              <a:ext uri="{FF2B5EF4-FFF2-40B4-BE49-F238E27FC236}">
                <a16:creationId xmlns:a16="http://schemas.microsoft.com/office/drawing/2014/main" id="{BA795EB7-A209-ADBA-C1D0-BE91AE5483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307A5E-484C-8C3F-8075-D4BF9642E290}"/>
              </a:ext>
            </a:extLst>
          </p:cNvPr>
          <p:cNvSpPr>
            <a:spLocks noGrp="1"/>
          </p:cNvSpPr>
          <p:nvPr>
            <p:ph type="sldNum" sz="quarter" idx="12"/>
          </p:nvPr>
        </p:nvSpPr>
        <p:spPr/>
        <p:txBody>
          <a:bodyPr/>
          <a:lstStyle/>
          <a:p>
            <a:fld id="{3B05D58C-C166-4FA6-BF12-9FD143244241}" type="slidenum">
              <a:rPr lang="en-US" smtClean="0"/>
              <a:t>‹#›</a:t>
            </a:fld>
            <a:endParaRPr lang="en-US"/>
          </a:p>
        </p:txBody>
      </p:sp>
    </p:spTree>
    <p:extLst>
      <p:ext uri="{BB962C8B-B14F-4D97-AF65-F5344CB8AC3E}">
        <p14:creationId xmlns:p14="http://schemas.microsoft.com/office/powerpoint/2010/main" val="4209292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460E41-BE65-0FDE-AFE7-23E0D61E2F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F5EAF21-B398-6ADE-18BC-DE6D4F5DB1A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1D5DDA-3F1A-9ADA-5AE4-1C455E9986E5}"/>
              </a:ext>
            </a:extLst>
          </p:cNvPr>
          <p:cNvSpPr>
            <a:spLocks noGrp="1"/>
          </p:cNvSpPr>
          <p:nvPr>
            <p:ph type="dt" sz="half" idx="10"/>
          </p:nvPr>
        </p:nvSpPr>
        <p:spPr/>
        <p:txBody>
          <a:bodyPr/>
          <a:lstStyle/>
          <a:p>
            <a:fld id="{B181DFF3-855A-41EA-8144-540C4B2D58B1}" type="datetimeFigureOut">
              <a:rPr lang="en-US" smtClean="0"/>
              <a:t>7/15/2024</a:t>
            </a:fld>
            <a:endParaRPr lang="en-US"/>
          </a:p>
        </p:txBody>
      </p:sp>
      <p:sp>
        <p:nvSpPr>
          <p:cNvPr id="5" name="Footer Placeholder 4">
            <a:extLst>
              <a:ext uri="{FF2B5EF4-FFF2-40B4-BE49-F238E27FC236}">
                <a16:creationId xmlns:a16="http://schemas.microsoft.com/office/drawing/2014/main" id="{851E9DE3-C18B-114D-EB73-A7694D27C2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238912-748C-4CA4-F2DE-58F7C5E607B2}"/>
              </a:ext>
            </a:extLst>
          </p:cNvPr>
          <p:cNvSpPr>
            <a:spLocks noGrp="1"/>
          </p:cNvSpPr>
          <p:nvPr>
            <p:ph type="sldNum" sz="quarter" idx="12"/>
          </p:nvPr>
        </p:nvSpPr>
        <p:spPr/>
        <p:txBody>
          <a:bodyPr/>
          <a:lstStyle/>
          <a:p>
            <a:fld id="{3B05D58C-C166-4FA6-BF12-9FD143244241}" type="slidenum">
              <a:rPr lang="en-US" smtClean="0"/>
              <a:t>‹#›</a:t>
            </a:fld>
            <a:endParaRPr lang="en-US"/>
          </a:p>
        </p:txBody>
      </p:sp>
    </p:spTree>
    <p:extLst>
      <p:ext uri="{BB962C8B-B14F-4D97-AF65-F5344CB8AC3E}">
        <p14:creationId xmlns:p14="http://schemas.microsoft.com/office/powerpoint/2010/main" val="1288234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5FB18-B5A1-06F2-6191-4D7421C3FC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45A5F6-FF4F-E476-8BA4-EB54EE95B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5566A-55D1-8460-60DC-73EA525AAD04}"/>
              </a:ext>
            </a:extLst>
          </p:cNvPr>
          <p:cNvSpPr>
            <a:spLocks noGrp="1"/>
          </p:cNvSpPr>
          <p:nvPr>
            <p:ph type="dt" sz="half" idx="10"/>
          </p:nvPr>
        </p:nvSpPr>
        <p:spPr/>
        <p:txBody>
          <a:bodyPr/>
          <a:lstStyle/>
          <a:p>
            <a:fld id="{B181DFF3-855A-41EA-8144-540C4B2D58B1}" type="datetimeFigureOut">
              <a:rPr lang="en-US" smtClean="0"/>
              <a:t>7/15/2024</a:t>
            </a:fld>
            <a:endParaRPr lang="en-US"/>
          </a:p>
        </p:txBody>
      </p:sp>
      <p:sp>
        <p:nvSpPr>
          <p:cNvPr id="5" name="Footer Placeholder 4">
            <a:extLst>
              <a:ext uri="{FF2B5EF4-FFF2-40B4-BE49-F238E27FC236}">
                <a16:creationId xmlns:a16="http://schemas.microsoft.com/office/drawing/2014/main" id="{8A82AB33-CCF4-311F-D0AE-0F20DCC61E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81F6FB-9508-E58F-5739-A8B4794DC04B}"/>
              </a:ext>
            </a:extLst>
          </p:cNvPr>
          <p:cNvSpPr>
            <a:spLocks noGrp="1"/>
          </p:cNvSpPr>
          <p:nvPr>
            <p:ph type="sldNum" sz="quarter" idx="12"/>
          </p:nvPr>
        </p:nvSpPr>
        <p:spPr/>
        <p:txBody>
          <a:bodyPr/>
          <a:lstStyle/>
          <a:p>
            <a:fld id="{3B05D58C-C166-4FA6-BF12-9FD143244241}" type="slidenum">
              <a:rPr lang="en-US" smtClean="0"/>
              <a:t>‹#›</a:t>
            </a:fld>
            <a:endParaRPr lang="en-US"/>
          </a:p>
        </p:txBody>
      </p:sp>
    </p:spTree>
    <p:extLst>
      <p:ext uri="{BB962C8B-B14F-4D97-AF65-F5344CB8AC3E}">
        <p14:creationId xmlns:p14="http://schemas.microsoft.com/office/powerpoint/2010/main" val="1312823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840E4-28C9-532A-C0F1-7DCEF766463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D25BFB-89BD-EB2C-2CFA-716CC0BCF0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E24246-4B61-0113-4A19-4D0BBD5D8397}"/>
              </a:ext>
            </a:extLst>
          </p:cNvPr>
          <p:cNvSpPr>
            <a:spLocks noGrp="1"/>
          </p:cNvSpPr>
          <p:nvPr>
            <p:ph type="dt" sz="half" idx="10"/>
          </p:nvPr>
        </p:nvSpPr>
        <p:spPr/>
        <p:txBody>
          <a:bodyPr/>
          <a:lstStyle/>
          <a:p>
            <a:fld id="{B181DFF3-855A-41EA-8144-540C4B2D58B1}" type="datetimeFigureOut">
              <a:rPr lang="en-US" smtClean="0"/>
              <a:t>7/15/2024</a:t>
            </a:fld>
            <a:endParaRPr lang="en-US"/>
          </a:p>
        </p:txBody>
      </p:sp>
      <p:sp>
        <p:nvSpPr>
          <p:cNvPr id="5" name="Footer Placeholder 4">
            <a:extLst>
              <a:ext uri="{FF2B5EF4-FFF2-40B4-BE49-F238E27FC236}">
                <a16:creationId xmlns:a16="http://schemas.microsoft.com/office/drawing/2014/main" id="{2C4C8109-DC7E-DC87-1C5C-6EFFD95C7D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6E3A7A-9E58-EB78-EA7E-D9789FE47484}"/>
              </a:ext>
            </a:extLst>
          </p:cNvPr>
          <p:cNvSpPr>
            <a:spLocks noGrp="1"/>
          </p:cNvSpPr>
          <p:nvPr>
            <p:ph type="sldNum" sz="quarter" idx="12"/>
          </p:nvPr>
        </p:nvSpPr>
        <p:spPr/>
        <p:txBody>
          <a:bodyPr/>
          <a:lstStyle/>
          <a:p>
            <a:fld id="{3B05D58C-C166-4FA6-BF12-9FD143244241}" type="slidenum">
              <a:rPr lang="en-US" smtClean="0"/>
              <a:t>‹#›</a:t>
            </a:fld>
            <a:endParaRPr lang="en-US"/>
          </a:p>
        </p:txBody>
      </p:sp>
    </p:spTree>
    <p:extLst>
      <p:ext uri="{BB962C8B-B14F-4D97-AF65-F5344CB8AC3E}">
        <p14:creationId xmlns:p14="http://schemas.microsoft.com/office/powerpoint/2010/main" val="814655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48985-2253-0684-D735-D50C308980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07FC98-E853-2A9E-3458-2991EB2CB6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2F4A96-13CF-8406-ED3E-0091E0888F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A45760-607A-5189-733C-76C57C52087D}"/>
              </a:ext>
            </a:extLst>
          </p:cNvPr>
          <p:cNvSpPr>
            <a:spLocks noGrp="1"/>
          </p:cNvSpPr>
          <p:nvPr>
            <p:ph type="dt" sz="half" idx="10"/>
          </p:nvPr>
        </p:nvSpPr>
        <p:spPr/>
        <p:txBody>
          <a:bodyPr/>
          <a:lstStyle/>
          <a:p>
            <a:fld id="{B181DFF3-855A-41EA-8144-540C4B2D58B1}" type="datetimeFigureOut">
              <a:rPr lang="en-US" smtClean="0"/>
              <a:t>7/15/2024</a:t>
            </a:fld>
            <a:endParaRPr lang="en-US"/>
          </a:p>
        </p:txBody>
      </p:sp>
      <p:sp>
        <p:nvSpPr>
          <p:cNvPr id="6" name="Footer Placeholder 5">
            <a:extLst>
              <a:ext uri="{FF2B5EF4-FFF2-40B4-BE49-F238E27FC236}">
                <a16:creationId xmlns:a16="http://schemas.microsoft.com/office/drawing/2014/main" id="{EB042221-20D1-6E6D-7591-C1A21E0D8A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7F1F89-FF30-EED3-5BD8-518E942C9D38}"/>
              </a:ext>
            </a:extLst>
          </p:cNvPr>
          <p:cNvSpPr>
            <a:spLocks noGrp="1"/>
          </p:cNvSpPr>
          <p:nvPr>
            <p:ph type="sldNum" sz="quarter" idx="12"/>
          </p:nvPr>
        </p:nvSpPr>
        <p:spPr/>
        <p:txBody>
          <a:bodyPr/>
          <a:lstStyle/>
          <a:p>
            <a:fld id="{3B05D58C-C166-4FA6-BF12-9FD143244241}" type="slidenum">
              <a:rPr lang="en-US" smtClean="0"/>
              <a:t>‹#›</a:t>
            </a:fld>
            <a:endParaRPr lang="en-US"/>
          </a:p>
        </p:txBody>
      </p:sp>
    </p:spTree>
    <p:extLst>
      <p:ext uri="{BB962C8B-B14F-4D97-AF65-F5344CB8AC3E}">
        <p14:creationId xmlns:p14="http://schemas.microsoft.com/office/powerpoint/2010/main" val="1242082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29510-8052-4EF9-8694-C9B7542EEB3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D9FACE-EC78-8128-482A-1EEDAADE66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FED1D6-3C10-2AD3-5FB6-21694BD27CF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4B4096-19CE-F9FA-CF20-3DB37F814C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A7A9C2-0002-E501-3567-08DB86A400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EA0C37A-6A7D-4000-BB29-E0350CDC9446}"/>
              </a:ext>
            </a:extLst>
          </p:cNvPr>
          <p:cNvSpPr>
            <a:spLocks noGrp="1"/>
          </p:cNvSpPr>
          <p:nvPr>
            <p:ph type="dt" sz="half" idx="10"/>
          </p:nvPr>
        </p:nvSpPr>
        <p:spPr/>
        <p:txBody>
          <a:bodyPr/>
          <a:lstStyle/>
          <a:p>
            <a:fld id="{B181DFF3-855A-41EA-8144-540C4B2D58B1}" type="datetimeFigureOut">
              <a:rPr lang="en-US" smtClean="0"/>
              <a:t>7/15/2024</a:t>
            </a:fld>
            <a:endParaRPr lang="en-US"/>
          </a:p>
        </p:txBody>
      </p:sp>
      <p:sp>
        <p:nvSpPr>
          <p:cNvPr id="8" name="Footer Placeholder 7">
            <a:extLst>
              <a:ext uri="{FF2B5EF4-FFF2-40B4-BE49-F238E27FC236}">
                <a16:creationId xmlns:a16="http://schemas.microsoft.com/office/drawing/2014/main" id="{341846E7-83F3-648F-1364-ABDCB873D1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00E2A9A-86AE-C239-A682-9E86E00D290B}"/>
              </a:ext>
            </a:extLst>
          </p:cNvPr>
          <p:cNvSpPr>
            <a:spLocks noGrp="1"/>
          </p:cNvSpPr>
          <p:nvPr>
            <p:ph type="sldNum" sz="quarter" idx="12"/>
          </p:nvPr>
        </p:nvSpPr>
        <p:spPr/>
        <p:txBody>
          <a:bodyPr/>
          <a:lstStyle/>
          <a:p>
            <a:fld id="{3B05D58C-C166-4FA6-BF12-9FD143244241}" type="slidenum">
              <a:rPr lang="en-US" smtClean="0"/>
              <a:t>‹#›</a:t>
            </a:fld>
            <a:endParaRPr lang="en-US"/>
          </a:p>
        </p:txBody>
      </p:sp>
    </p:spTree>
    <p:extLst>
      <p:ext uri="{BB962C8B-B14F-4D97-AF65-F5344CB8AC3E}">
        <p14:creationId xmlns:p14="http://schemas.microsoft.com/office/powerpoint/2010/main" val="1396141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1E048-6A58-7F7B-7AB0-4454B167E7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6CE1D5-7624-FAAD-F29C-C5278B45EAC7}"/>
              </a:ext>
            </a:extLst>
          </p:cNvPr>
          <p:cNvSpPr>
            <a:spLocks noGrp="1"/>
          </p:cNvSpPr>
          <p:nvPr>
            <p:ph type="dt" sz="half" idx="10"/>
          </p:nvPr>
        </p:nvSpPr>
        <p:spPr/>
        <p:txBody>
          <a:bodyPr/>
          <a:lstStyle/>
          <a:p>
            <a:fld id="{B181DFF3-855A-41EA-8144-540C4B2D58B1}" type="datetimeFigureOut">
              <a:rPr lang="en-US" smtClean="0"/>
              <a:t>7/15/2024</a:t>
            </a:fld>
            <a:endParaRPr lang="en-US"/>
          </a:p>
        </p:txBody>
      </p:sp>
      <p:sp>
        <p:nvSpPr>
          <p:cNvPr id="4" name="Footer Placeholder 3">
            <a:extLst>
              <a:ext uri="{FF2B5EF4-FFF2-40B4-BE49-F238E27FC236}">
                <a16:creationId xmlns:a16="http://schemas.microsoft.com/office/drawing/2014/main" id="{FB88CFDA-28AC-2819-F78B-FEAE060A8EF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EADC47-8C42-BA83-CDDB-D0ACC3A32900}"/>
              </a:ext>
            </a:extLst>
          </p:cNvPr>
          <p:cNvSpPr>
            <a:spLocks noGrp="1"/>
          </p:cNvSpPr>
          <p:nvPr>
            <p:ph type="sldNum" sz="quarter" idx="12"/>
          </p:nvPr>
        </p:nvSpPr>
        <p:spPr/>
        <p:txBody>
          <a:bodyPr/>
          <a:lstStyle/>
          <a:p>
            <a:fld id="{3B05D58C-C166-4FA6-BF12-9FD143244241}" type="slidenum">
              <a:rPr lang="en-US" smtClean="0"/>
              <a:t>‹#›</a:t>
            </a:fld>
            <a:endParaRPr lang="en-US"/>
          </a:p>
        </p:txBody>
      </p:sp>
    </p:spTree>
    <p:extLst>
      <p:ext uri="{BB962C8B-B14F-4D97-AF65-F5344CB8AC3E}">
        <p14:creationId xmlns:p14="http://schemas.microsoft.com/office/powerpoint/2010/main" val="42658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EFD541-3868-95D6-B606-103F259E44BC}"/>
              </a:ext>
            </a:extLst>
          </p:cNvPr>
          <p:cNvSpPr>
            <a:spLocks noGrp="1"/>
          </p:cNvSpPr>
          <p:nvPr>
            <p:ph type="dt" sz="half" idx="10"/>
          </p:nvPr>
        </p:nvSpPr>
        <p:spPr/>
        <p:txBody>
          <a:bodyPr/>
          <a:lstStyle/>
          <a:p>
            <a:fld id="{B181DFF3-855A-41EA-8144-540C4B2D58B1}" type="datetimeFigureOut">
              <a:rPr lang="en-US" smtClean="0"/>
              <a:t>7/15/2024</a:t>
            </a:fld>
            <a:endParaRPr lang="en-US"/>
          </a:p>
        </p:txBody>
      </p:sp>
      <p:sp>
        <p:nvSpPr>
          <p:cNvPr id="3" name="Footer Placeholder 2">
            <a:extLst>
              <a:ext uri="{FF2B5EF4-FFF2-40B4-BE49-F238E27FC236}">
                <a16:creationId xmlns:a16="http://schemas.microsoft.com/office/drawing/2014/main" id="{A98FFD74-6BBD-9292-65A9-15883DFF2B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840A8B4-6FC4-552F-6B1B-685DA92FAF59}"/>
              </a:ext>
            </a:extLst>
          </p:cNvPr>
          <p:cNvSpPr>
            <a:spLocks noGrp="1"/>
          </p:cNvSpPr>
          <p:nvPr>
            <p:ph type="sldNum" sz="quarter" idx="12"/>
          </p:nvPr>
        </p:nvSpPr>
        <p:spPr/>
        <p:txBody>
          <a:bodyPr/>
          <a:lstStyle/>
          <a:p>
            <a:fld id="{3B05D58C-C166-4FA6-BF12-9FD143244241}" type="slidenum">
              <a:rPr lang="en-US" smtClean="0"/>
              <a:t>‹#›</a:t>
            </a:fld>
            <a:endParaRPr lang="en-US"/>
          </a:p>
        </p:txBody>
      </p:sp>
    </p:spTree>
    <p:extLst>
      <p:ext uri="{BB962C8B-B14F-4D97-AF65-F5344CB8AC3E}">
        <p14:creationId xmlns:p14="http://schemas.microsoft.com/office/powerpoint/2010/main" val="2338507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3E8FC-78D6-6593-FB12-1B381C56CA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984A8-DCBD-C109-EB95-2E019BBEED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7D0D88-2C06-7F83-83E3-99B1DAC719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BE29F9-30FF-4911-30CE-E7E082E521A4}"/>
              </a:ext>
            </a:extLst>
          </p:cNvPr>
          <p:cNvSpPr>
            <a:spLocks noGrp="1"/>
          </p:cNvSpPr>
          <p:nvPr>
            <p:ph type="dt" sz="half" idx="10"/>
          </p:nvPr>
        </p:nvSpPr>
        <p:spPr/>
        <p:txBody>
          <a:bodyPr/>
          <a:lstStyle/>
          <a:p>
            <a:fld id="{B181DFF3-855A-41EA-8144-540C4B2D58B1}" type="datetimeFigureOut">
              <a:rPr lang="en-US" smtClean="0"/>
              <a:t>7/15/2024</a:t>
            </a:fld>
            <a:endParaRPr lang="en-US"/>
          </a:p>
        </p:txBody>
      </p:sp>
      <p:sp>
        <p:nvSpPr>
          <p:cNvPr id="6" name="Footer Placeholder 5">
            <a:extLst>
              <a:ext uri="{FF2B5EF4-FFF2-40B4-BE49-F238E27FC236}">
                <a16:creationId xmlns:a16="http://schemas.microsoft.com/office/drawing/2014/main" id="{265867FF-D9FA-B9E6-6ABA-02355E50D2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F79C75-CFFF-00C6-0FEA-A61F0C8E934B}"/>
              </a:ext>
            </a:extLst>
          </p:cNvPr>
          <p:cNvSpPr>
            <a:spLocks noGrp="1"/>
          </p:cNvSpPr>
          <p:nvPr>
            <p:ph type="sldNum" sz="quarter" idx="12"/>
          </p:nvPr>
        </p:nvSpPr>
        <p:spPr/>
        <p:txBody>
          <a:bodyPr/>
          <a:lstStyle/>
          <a:p>
            <a:fld id="{3B05D58C-C166-4FA6-BF12-9FD143244241}" type="slidenum">
              <a:rPr lang="en-US" smtClean="0"/>
              <a:t>‹#›</a:t>
            </a:fld>
            <a:endParaRPr lang="en-US"/>
          </a:p>
        </p:txBody>
      </p:sp>
    </p:spTree>
    <p:extLst>
      <p:ext uri="{BB962C8B-B14F-4D97-AF65-F5344CB8AC3E}">
        <p14:creationId xmlns:p14="http://schemas.microsoft.com/office/powerpoint/2010/main" val="2700902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17BDA-E450-AD9C-8B2B-A710360A88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3B9582E-AB17-376A-384F-4FE8F9B9A4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2EDE6E-A43A-75CE-34CC-EC8C5D0BF3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A2DE55-DEE9-DFEC-CD1B-D12DB3FD32E6}"/>
              </a:ext>
            </a:extLst>
          </p:cNvPr>
          <p:cNvSpPr>
            <a:spLocks noGrp="1"/>
          </p:cNvSpPr>
          <p:nvPr>
            <p:ph type="dt" sz="half" idx="10"/>
          </p:nvPr>
        </p:nvSpPr>
        <p:spPr/>
        <p:txBody>
          <a:bodyPr/>
          <a:lstStyle/>
          <a:p>
            <a:fld id="{B181DFF3-855A-41EA-8144-540C4B2D58B1}" type="datetimeFigureOut">
              <a:rPr lang="en-US" smtClean="0"/>
              <a:t>7/15/2024</a:t>
            </a:fld>
            <a:endParaRPr lang="en-US"/>
          </a:p>
        </p:txBody>
      </p:sp>
      <p:sp>
        <p:nvSpPr>
          <p:cNvPr id="6" name="Footer Placeholder 5">
            <a:extLst>
              <a:ext uri="{FF2B5EF4-FFF2-40B4-BE49-F238E27FC236}">
                <a16:creationId xmlns:a16="http://schemas.microsoft.com/office/drawing/2014/main" id="{AFF87D26-8416-DE74-B5FE-86BCFFED68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AC7CB9-D85C-EAB8-48E3-76C8AA99DC3D}"/>
              </a:ext>
            </a:extLst>
          </p:cNvPr>
          <p:cNvSpPr>
            <a:spLocks noGrp="1"/>
          </p:cNvSpPr>
          <p:nvPr>
            <p:ph type="sldNum" sz="quarter" idx="12"/>
          </p:nvPr>
        </p:nvSpPr>
        <p:spPr/>
        <p:txBody>
          <a:bodyPr/>
          <a:lstStyle/>
          <a:p>
            <a:fld id="{3B05D58C-C166-4FA6-BF12-9FD143244241}" type="slidenum">
              <a:rPr lang="en-US" smtClean="0"/>
              <a:t>‹#›</a:t>
            </a:fld>
            <a:endParaRPr lang="en-US"/>
          </a:p>
        </p:txBody>
      </p:sp>
    </p:spTree>
    <p:extLst>
      <p:ext uri="{BB962C8B-B14F-4D97-AF65-F5344CB8AC3E}">
        <p14:creationId xmlns:p14="http://schemas.microsoft.com/office/powerpoint/2010/main" val="4375194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FFACEE-DF9A-4A0F-6537-DBB77BB17B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A83CA0-7940-647B-ABF5-A688E48B48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FD769B-D29E-4C4A-A2F7-57B31002D8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81DFF3-855A-41EA-8144-540C4B2D58B1}" type="datetimeFigureOut">
              <a:rPr lang="en-US" smtClean="0"/>
              <a:t>7/15/2024</a:t>
            </a:fld>
            <a:endParaRPr lang="en-US"/>
          </a:p>
        </p:txBody>
      </p:sp>
      <p:sp>
        <p:nvSpPr>
          <p:cNvPr id="5" name="Footer Placeholder 4">
            <a:extLst>
              <a:ext uri="{FF2B5EF4-FFF2-40B4-BE49-F238E27FC236}">
                <a16:creationId xmlns:a16="http://schemas.microsoft.com/office/drawing/2014/main" id="{6452301F-58E6-B98F-0E5E-D15143EAD4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73FA9EA-C335-E844-62B4-5C0ACBC9A2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05D58C-C166-4FA6-BF12-9FD143244241}" type="slidenum">
              <a:rPr lang="en-US" smtClean="0"/>
              <a:t>‹#›</a:t>
            </a:fld>
            <a:endParaRPr lang="en-US"/>
          </a:p>
        </p:txBody>
      </p:sp>
      <p:pic>
        <p:nvPicPr>
          <p:cNvPr id="7" name="Picture 6" descr="A picture containing text">
            <a:extLst>
              <a:ext uri="{FF2B5EF4-FFF2-40B4-BE49-F238E27FC236}">
                <a16:creationId xmlns:a16="http://schemas.microsoft.com/office/drawing/2014/main" id="{781F1DB7-603C-41CE-E888-493E8D2991A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11512" y="-313277"/>
            <a:ext cx="12303512" cy="1959515"/>
          </a:xfrm>
          <a:prstGeom prst="rect">
            <a:avLst/>
          </a:prstGeom>
        </p:spPr>
      </p:pic>
    </p:spTree>
    <p:extLst>
      <p:ext uri="{BB962C8B-B14F-4D97-AF65-F5344CB8AC3E}">
        <p14:creationId xmlns:p14="http://schemas.microsoft.com/office/powerpoint/2010/main" val="31373779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8.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9.svg"/></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3.jpg"/><Relationship Id="rId7" Type="http://schemas.openxmlformats.org/officeDocument/2006/relationships/diagramColors" Target="../diagrams/colors2.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0.xml.rels><?xml version="1.0" encoding="UTF-8" standalone="yes"?>
<Relationships xmlns="http://schemas.openxmlformats.org/package/2006/relationships"><Relationship Id="rId8" Type="http://schemas.openxmlformats.org/officeDocument/2006/relationships/diagramData" Target="../diagrams/data19.xml"/><Relationship Id="rId3" Type="http://schemas.openxmlformats.org/officeDocument/2006/relationships/diagramData" Target="../diagrams/data18.xml"/><Relationship Id="rId7" Type="http://schemas.microsoft.com/office/2007/relationships/diagramDrawing" Target="../diagrams/drawing18.xml"/><Relationship Id="rId12" Type="http://schemas.microsoft.com/office/2007/relationships/diagramDrawing" Target="../diagrams/drawing19.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Colors" Target="../diagrams/colors18.xml"/><Relationship Id="rId11" Type="http://schemas.openxmlformats.org/officeDocument/2006/relationships/diagramColors" Target="../diagrams/colors19.xml"/><Relationship Id="rId5" Type="http://schemas.openxmlformats.org/officeDocument/2006/relationships/diagramQuickStyle" Target="../diagrams/quickStyle18.xml"/><Relationship Id="rId10" Type="http://schemas.openxmlformats.org/officeDocument/2006/relationships/diagramQuickStyle" Target="../diagrams/quickStyle19.xml"/><Relationship Id="rId4" Type="http://schemas.openxmlformats.org/officeDocument/2006/relationships/diagramLayout" Target="../diagrams/layout18.xml"/><Relationship Id="rId9" Type="http://schemas.openxmlformats.org/officeDocument/2006/relationships/diagramLayout" Target="../diagrams/layout19.xml"/></Relationships>
</file>

<file path=ppt/slides/_rels/slide31.xml.rels><?xml version="1.0" encoding="UTF-8" standalone="yes"?>
<Relationships xmlns="http://schemas.openxmlformats.org/package/2006/relationships"><Relationship Id="rId8" Type="http://schemas.openxmlformats.org/officeDocument/2006/relationships/hyperlink" Target="https://www.nbrc.gov/userfiles/files/Forms%20%26%20Waivers/LDD%20Administrative%20Contract%20Template.pdf" TargetMode="External"/><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43.sv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45.svg"/></Relationships>
</file>

<file path=ppt/slides/_rels/slide3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8" Type="http://schemas.openxmlformats.org/officeDocument/2006/relationships/hyperlink" Target="mailto:admin@nbrc.gov" TargetMode="External"/><Relationship Id="rId13" Type="http://schemas.openxmlformats.org/officeDocument/2006/relationships/hyperlink" Target="https://www.nbrc.gov/content/local-development-districts" TargetMode="External"/><Relationship Id="rId3" Type="http://schemas.openxmlformats.org/officeDocument/2006/relationships/diagramData" Target="../diagrams/data21.xml"/><Relationship Id="rId7" Type="http://schemas.microsoft.com/office/2007/relationships/diagramDrawing" Target="../diagrams/drawing21.xml"/><Relationship Id="rId12" Type="http://schemas.openxmlformats.org/officeDocument/2006/relationships/hyperlink" Target="https://www.nbrc.gov/content/new-york"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21.xml"/><Relationship Id="rId11" Type="http://schemas.openxmlformats.org/officeDocument/2006/relationships/hyperlink" Target="https://www.nbrc.gov/content/vermont" TargetMode="External"/><Relationship Id="rId5" Type="http://schemas.openxmlformats.org/officeDocument/2006/relationships/diagramQuickStyle" Target="../diagrams/quickStyle21.xml"/><Relationship Id="rId10" Type="http://schemas.openxmlformats.org/officeDocument/2006/relationships/hyperlink" Target="https://www.nbrc.gov/content/new-hampshire" TargetMode="External"/><Relationship Id="rId4" Type="http://schemas.openxmlformats.org/officeDocument/2006/relationships/diagramLayout" Target="../diagrams/layout21.xml"/><Relationship Id="rId9" Type="http://schemas.openxmlformats.org/officeDocument/2006/relationships/hyperlink" Target="https://www.nbrc.gov/content/maine" TargetMode="Externa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diagramLayout" Target="../diagrams/layout5.xml"/><Relationship Id="rId7" Type="http://schemas.openxmlformats.org/officeDocument/2006/relationships/image" Target="../media/image15.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Image">
            <a:extLst>
              <a:ext uri="{FF2B5EF4-FFF2-40B4-BE49-F238E27FC236}">
                <a16:creationId xmlns:a16="http://schemas.microsoft.com/office/drawing/2014/main" id="{7171389E-7E24-4C14-8ACE-9C5065F2A04D}"/>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a:blipFill dpi="0" rotWithShape="1">
            <a:blip r:embed="rId3"/>
            <a:srcRect/>
            <a:stretch>
              <a:fillRect/>
            </a:stretch>
          </a:blipFill>
        </p:spPr>
      </p:pic>
      <p:sp>
        <p:nvSpPr>
          <p:cNvPr id="14" name="Rectangle 13">
            <a:extLst>
              <a:ext uri="{FF2B5EF4-FFF2-40B4-BE49-F238E27FC236}">
                <a16:creationId xmlns:a16="http://schemas.microsoft.com/office/drawing/2014/main" id="{C25AC10C-D659-15B4-57DC-50CE1613BF87}"/>
              </a:ext>
              <a:ext uri="{C183D7F6-B498-43B3-948B-1728B52AA6E4}">
                <adec:decorative xmlns:adec="http://schemas.microsoft.com/office/drawing/2017/decorative" val="1"/>
              </a:ext>
            </a:extLst>
          </p:cNvPr>
          <p:cNvSpPr/>
          <p:nvPr/>
        </p:nvSpPr>
        <p:spPr>
          <a:xfrm>
            <a:off x="-5" y="-320135"/>
            <a:ext cx="12192000" cy="7178135"/>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mn-lt"/>
                <a:cs typeface="Arial" panose="020B0604020202020204" pitchFamily="34" charset="0"/>
              </a:rPr>
              <a:t>2024 SPRING ROUND </a:t>
            </a:r>
          </a:p>
          <a:p>
            <a:pPr algn="ctr"/>
            <a:r>
              <a:rPr lang="en-US" sz="3200" b="1" dirty="0">
                <a:solidFill>
                  <a:schemeClr val="tx1"/>
                </a:solidFill>
                <a:latin typeface="+mn-lt"/>
                <a:cs typeface="Arial" panose="020B0604020202020204" pitchFamily="34" charset="0"/>
              </a:rPr>
              <a:t>N</a:t>
            </a:r>
            <a:r>
              <a:rPr lang="en-US" sz="3200" b="1" dirty="0">
                <a:solidFill>
                  <a:schemeClr val="tx1"/>
                </a:solidFill>
                <a:effectLst/>
                <a:latin typeface="+mn-lt"/>
                <a:ea typeface="Calibri" panose="020F0502020204030204" pitchFamily="34" charset="0"/>
                <a:cs typeface="Arial" panose="020B0604020202020204" pitchFamily="34" charset="0"/>
              </a:rPr>
              <a:t>EW GRANTEE TRAINING </a:t>
            </a:r>
            <a:br>
              <a:rPr lang="en-US" sz="3200" b="1" dirty="0">
                <a:solidFill>
                  <a:schemeClr val="tx1"/>
                </a:solidFill>
                <a:effectLst/>
                <a:latin typeface="+mn-lt"/>
                <a:ea typeface="Calibri" panose="020F0502020204030204" pitchFamily="34" charset="0"/>
                <a:cs typeface="Arial" panose="020B0604020202020204" pitchFamily="34" charset="0"/>
              </a:rPr>
            </a:br>
            <a:r>
              <a:rPr lang="en-US" sz="3200" b="1" dirty="0">
                <a:solidFill>
                  <a:schemeClr val="tx1"/>
                </a:solidFill>
                <a:effectLst/>
                <a:latin typeface="+mn-lt"/>
                <a:ea typeface="Calibri" panose="020F0502020204030204" pitchFamily="34" charset="0"/>
                <a:cs typeface="Arial" panose="020B0604020202020204" pitchFamily="34" charset="0"/>
              </a:rPr>
              <a:t>Session 1</a:t>
            </a:r>
          </a:p>
          <a:p>
            <a:pPr algn="ctr"/>
            <a:endParaRPr lang="en-US" sz="3200" b="1" dirty="0">
              <a:solidFill>
                <a:schemeClr val="tx1"/>
              </a:solidFill>
              <a:ea typeface="Calibri" panose="020F0502020204030204" pitchFamily="34" charset="0"/>
              <a:cs typeface="Arial" panose="020B0604020202020204" pitchFamily="34" charset="0"/>
            </a:endParaRPr>
          </a:p>
          <a:p>
            <a:pPr algn="ctr"/>
            <a:r>
              <a:rPr lang="en-US" sz="3200" b="1" dirty="0">
                <a:solidFill>
                  <a:schemeClr val="tx1"/>
                </a:solidFill>
                <a:ea typeface="Calibri" panose="020F0502020204030204" pitchFamily="34" charset="0"/>
                <a:cs typeface="Arial" panose="020B0604020202020204" pitchFamily="34" charset="0"/>
              </a:rPr>
              <a:t>July 15, 2024</a:t>
            </a:r>
            <a:endParaRPr lang="en-US" sz="3200" b="1" dirty="0">
              <a:solidFill>
                <a:schemeClr val="tx1"/>
              </a:solidFill>
            </a:endParaRPr>
          </a:p>
        </p:txBody>
      </p:sp>
      <p:sp>
        <p:nvSpPr>
          <p:cNvPr id="2" name="Title 1">
            <a:extLst>
              <a:ext uri="{FF2B5EF4-FFF2-40B4-BE49-F238E27FC236}">
                <a16:creationId xmlns:a16="http://schemas.microsoft.com/office/drawing/2014/main" id="{B2A95C40-4BEC-4FF4-9F5A-A6A786967D8B}"/>
              </a:ext>
            </a:extLst>
          </p:cNvPr>
          <p:cNvSpPr>
            <a:spLocks noGrp="1"/>
          </p:cNvSpPr>
          <p:nvPr>
            <p:ph type="ctrTitle"/>
          </p:nvPr>
        </p:nvSpPr>
        <p:spPr>
          <a:xfrm>
            <a:off x="-3" y="4912652"/>
            <a:ext cx="12192001" cy="1063800"/>
          </a:xfrm>
        </p:spPr>
        <p:txBody>
          <a:bodyPr>
            <a:noAutofit/>
          </a:bodyPr>
          <a:lstStyle/>
          <a:p>
            <a:r>
              <a:rPr lang="en-US" sz="3200" b="1" dirty="0">
                <a:latin typeface="+mn-lt"/>
                <a:ea typeface="Tahoma" panose="020B0604030504040204" pitchFamily="34" charset="0"/>
                <a:cs typeface="Arial" panose="020B0604020202020204" pitchFamily="34" charset="0"/>
              </a:rPr>
              <a:t>www.nbrc.gov </a:t>
            </a:r>
          </a:p>
        </p:txBody>
      </p:sp>
      <p:pic>
        <p:nvPicPr>
          <p:cNvPr id="16" name="Picture 15" descr="A picture of nature with mountains, a stream and wildflowers. ">
            <a:extLst>
              <a:ext uri="{FF2B5EF4-FFF2-40B4-BE49-F238E27FC236}">
                <a16:creationId xmlns:a16="http://schemas.microsoft.com/office/drawing/2014/main" id="{73FED135-755D-B472-00B1-C4C2938571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211" y="-148281"/>
            <a:ext cx="12303209" cy="1941802"/>
          </a:xfrm>
          <a:prstGeom prst="rect">
            <a:avLst/>
          </a:prstGeom>
        </p:spPr>
      </p:pic>
    </p:spTree>
    <p:extLst>
      <p:ext uri="{BB962C8B-B14F-4D97-AF65-F5344CB8AC3E}">
        <p14:creationId xmlns:p14="http://schemas.microsoft.com/office/powerpoint/2010/main" val="20483564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9A20B11-477D-72B4-B540-C2D2D26D3E60}"/>
              </a:ext>
            </a:extLst>
          </p:cNvPr>
          <p:cNvSpPr>
            <a:spLocks noGrp="1"/>
          </p:cNvSpPr>
          <p:nvPr>
            <p:ph type="title"/>
          </p:nvPr>
        </p:nvSpPr>
        <p:spPr>
          <a:xfrm>
            <a:off x="838200" y="1527143"/>
            <a:ext cx="10515600" cy="565608"/>
          </a:xfrm>
        </p:spPr>
        <p:txBody>
          <a:bodyPr>
            <a:noAutofit/>
          </a:bodyPr>
          <a:lstStyle/>
          <a:p>
            <a:pPr marL="0" indent="0" algn="ctr">
              <a:lnSpc>
                <a:spcPct val="120000"/>
              </a:lnSpc>
              <a:buNone/>
            </a:pPr>
            <a:r>
              <a:rPr lang="en-US" sz="3200" b="1" dirty="0">
                <a:latin typeface="+mn-lt"/>
                <a:ea typeface="Tahoma" panose="020B0604030504040204" pitchFamily="34" charset="0"/>
                <a:cs typeface="Tahoma" panose="020B0604030504040204" pitchFamily="34" charset="0"/>
              </a:rPr>
              <a:t>Step 2: Obligation of Federal Funds</a:t>
            </a:r>
          </a:p>
        </p:txBody>
      </p:sp>
      <p:graphicFrame>
        <p:nvGraphicFramePr>
          <p:cNvPr id="7" name="Content Placeholder 2">
            <a:extLst>
              <a:ext uri="{FF2B5EF4-FFF2-40B4-BE49-F238E27FC236}">
                <a16:creationId xmlns:a16="http://schemas.microsoft.com/office/drawing/2014/main" id="{7D45C155-6912-2060-6EA5-4F1D1E5E215A}"/>
              </a:ext>
            </a:extLst>
          </p:cNvPr>
          <p:cNvGraphicFramePr>
            <a:graphicFrameLocks noGrp="1"/>
          </p:cNvGraphicFramePr>
          <p:nvPr>
            <p:ph idx="1"/>
            <p:extLst>
              <p:ext uri="{D42A27DB-BD31-4B8C-83A1-F6EECF244321}">
                <p14:modId xmlns:p14="http://schemas.microsoft.com/office/powerpoint/2010/main" val="3528377324"/>
              </p:ext>
            </p:extLst>
          </p:nvPr>
        </p:nvGraphicFramePr>
        <p:xfrm>
          <a:off x="838200" y="2092750"/>
          <a:ext cx="10515600" cy="44305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752446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9A20B11-477D-72B4-B540-C2D2D26D3E60}"/>
              </a:ext>
            </a:extLst>
          </p:cNvPr>
          <p:cNvSpPr>
            <a:spLocks noGrp="1"/>
          </p:cNvSpPr>
          <p:nvPr>
            <p:ph type="title"/>
          </p:nvPr>
        </p:nvSpPr>
        <p:spPr>
          <a:xfrm>
            <a:off x="838200" y="1527143"/>
            <a:ext cx="10515600" cy="565608"/>
          </a:xfrm>
        </p:spPr>
        <p:txBody>
          <a:bodyPr>
            <a:noAutofit/>
          </a:bodyPr>
          <a:lstStyle/>
          <a:p>
            <a:pPr marL="0" indent="0" algn="ctr">
              <a:lnSpc>
                <a:spcPct val="120000"/>
              </a:lnSpc>
              <a:buNone/>
            </a:pPr>
            <a:r>
              <a:rPr lang="en-US" sz="3200" b="1" dirty="0">
                <a:latin typeface="+mn-lt"/>
                <a:ea typeface="Tahoma" panose="020B0604030504040204" pitchFamily="34" charset="0"/>
                <a:cs typeface="Tahoma" panose="020B0604030504040204" pitchFamily="34" charset="0"/>
              </a:rPr>
              <a:t>Step 3: Grant Agreement </a:t>
            </a:r>
          </a:p>
        </p:txBody>
      </p:sp>
      <p:graphicFrame>
        <p:nvGraphicFramePr>
          <p:cNvPr id="7" name="Content Placeholder 2">
            <a:extLst>
              <a:ext uri="{FF2B5EF4-FFF2-40B4-BE49-F238E27FC236}">
                <a16:creationId xmlns:a16="http://schemas.microsoft.com/office/drawing/2014/main" id="{7D45C155-6912-2060-6EA5-4F1D1E5E215A}"/>
              </a:ext>
            </a:extLst>
          </p:cNvPr>
          <p:cNvGraphicFramePr>
            <a:graphicFrameLocks noGrp="1"/>
          </p:cNvGraphicFramePr>
          <p:nvPr>
            <p:ph idx="1"/>
            <p:extLst>
              <p:ext uri="{D42A27DB-BD31-4B8C-83A1-F6EECF244321}">
                <p14:modId xmlns:p14="http://schemas.microsoft.com/office/powerpoint/2010/main" val="1634345000"/>
              </p:ext>
            </p:extLst>
          </p:nvPr>
        </p:nvGraphicFramePr>
        <p:xfrm>
          <a:off x="838200" y="2092750"/>
          <a:ext cx="10515600" cy="4765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603922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3C846712-DDAF-2640-4AB2-E9529912F605}"/>
              </a:ext>
            </a:extLst>
          </p:cNvPr>
          <p:cNvGraphicFramePr>
            <a:graphicFrameLocks noGrp="1"/>
          </p:cNvGraphicFramePr>
          <p:nvPr>
            <p:ph idx="1"/>
            <p:extLst>
              <p:ext uri="{D42A27DB-BD31-4B8C-83A1-F6EECF244321}">
                <p14:modId xmlns:p14="http://schemas.microsoft.com/office/powerpoint/2010/main" val="1069413998"/>
              </p:ext>
            </p:extLst>
          </p:nvPr>
        </p:nvGraphicFramePr>
        <p:xfrm>
          <a:off x="941070" y="1696825"/>
          <a:ext cx="10515600" cy="49440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273698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3C846712-DDAF-2640-4AB2-E9529912F605}"/>
              </a:ext>
            </a:extLst>
          </p:cNvPr>
          <p:cNvGraphicFramePr>
            <a:graphicFrameLocks noGrp="1"/>
          </p:cNvGraphicFramePr>
          <p:nvPr>
            <p:ph idx="1"/>
            <p:extLst>
              <p:ext uri="{D42A27DB-BD31-4B8C-83A1-F6EECF244321}">
                <p14:modId xmlns:p14="http://schemas.microsoft.com/office/powerpoint/2010/main" val="1292037545"/>
              </p:ext>
            </p:extLst>
          </p:nvPr>
        </p:nvGraphicFramePr>
        <p:xfrm>
          <a:off x="941070" y="1753386"/>
          <a:ext cx="10515600" cy="48874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458105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3C846712-DDAF-2640-4AB2-E9529912F605}"/>
              </a:ext>
            </a:extLst>
          </p:cNvPr>
          <p:cNvGraphicFramePr>
            <a:graphicFrameLocks noGrp="1"/>
          </p:cNvGraphicFramePr>
          <p:nvPr>
            <p:ph idx="1"/>
            <p:extLst>
              <p:ext uri="{D42A27DB-BD31-4B8C-83A1-F6EECF244321}">
                <p14:modId xmlns:p14="http://schemas.microsoft.com/office/powerpoint/2010/main" val="2497636005"/>
              </p:ext>
            </p:extLst>
          </p:nvPr>
        </p:nvGraphicFramePr>
        <p:xfrm>
          <a:off x="941070" y="1753386"/>
          <a:ext cx="10515600" cy="48874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405467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15FD0FB-21CD-8431-1E57-E149870D0950}"/>
              </a:ext>
            </a:extLst>
          </p:cNvPr>
          <p:cNvSpPr>
            <a:spLocks noGrp="1"/>
          </p:cNvSpPr>
          <p:nvPr>
            <p:ph type="title"/>
          </p:nvPr>
        </p:nvSpPr>
        <p:spPr>
          <a:xfrm>
            <a:off x="4779390" y="754144"/>
            <a:ext cx="7004115" cy="13032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br>
              <a:rPr kumimoji="0" lang="en-US" sz="2800" b="0"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br>
            <a:endParaRPr kumimoji="0" lang="en-US" sz="2800" b="0"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sng" strike="noStrike" kern="1200" cap="none" spc="0" normalizeH="0" baseline="0" noProof="0" dirty="0">
                <a:ln>
                  <a:noFill/>
                </a:ln>
                <a:solidFill>
                  <a:schemeClr val="tx1"/>
                </a:solidFill>
                <a:effectLst/>
                <a:uLnTx/>
                <a:uFillTx/>
                <a:latin typeface="+mn-lt"/>
                <a:ea typeface="Tahoma" panose="020B0604030504040204" pitchFamily="34" charset="0"/>
                <a:cs typeface="Tahoma" panose="020B0604030504040204" pitchFamily="34" charset="0"/>
              </a:rPr>
              <a:t>PRE-NOTICE TO PROCEED</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67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br>
              <a:rPr kumimoji="0" lang="en-US" sz="67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br>
            <a:br>
              <a:rPr kumimoji="0" lang="en-US" sz="67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br>
            <a:endParaRPr kumimoji="0" lang="en-US" sz="67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1">
            <a:extLst>
              <a:ext uri="{FF2B5EF4-FFF2-40B4-BE49-F238E27FC236}">
                <a16:creationId xmlns:a16="http://schemas.microsoft.com/office/drawing/2014/main" id="{1C9E8BB4-951C-EB48-C385-4D5CFA746CF7}"/>
              </a:ext>
            </a:extLst>
          </p:cNvPr>
          <p:cNvSpPr>
            <a:spLocks noGrp="1"/>
          </p:cNvSpPr>
          <p:nvPr>
            <p:ph idx="1"/>
          </p:nvPr>
        </p:nvSpPr>
        <p:spPr>
          <a:xfrm>
            <a:off x="4779390" y="2187019"/>
            <a:ext cx="7004114" cy="3674031"/>
          </a:xfrm>
        </p:spPr>
        <p:txBody>
          <a:bodyPr>
            <a:normAutofit/>
          </a:bodyPr>
          <a:lstStyle/>
          <a:p>
            <a:r>
              <a:rPr lang="en-US" sz="2400" dirty="0"/>
              <a:t>Partial Notice to Proceed can be requested for LDD and NEPA costs</a:t>
            </a:r>
          </a:p>
          <a:p>
            <a:r>
              <a:rPr lang="en-US" sz="2400" dirty="0"/>
              <a:t>NEPA (Environmental Review) must be satisfied</a:t>
            </a:r>
          </a:p>
          <a:p>
            <a:r>
              <a:rPr lang="en-US" sz="2400" dirty="0"/>
              <a:t>Compilation and documentation of committed match/cost share to complete the project is needed to secure a Notice to Proceed</a:t>
            </a:r>
          </a:p>
          <a:p>
            <a:r>
              <a:rPr lang="en-US" sz="2400" dirty="0"/>
              <a:t>Executed LDD Contract (if applicable)</a:t>
            </a:r>
          </a:p>
          <a:p>
            <a:pPr marL="0" indent="0">
              <a:buNone/>
            </a:pPr>
            <a:endParaRPr lang="en-US" dirty="0"/>
          </a:p>
        </p:txBody>
      </p:sp>
      <p:graphicFrame>
        <p:nvGraphicFramePr>
          <p:cNvPr id="4" name="Content Placeholder 5">
            <a:extLst>
              <a:ext uri="{FF2B5EF4-FFF2-40B4-BE49-F238E27FC236}">
                <a16:creationId xmlns:a16="http://schemas.microsoft.com/office/drawing/2014/main" id="{AFC649E1-710B-2DEC-298D-1A80ED9C7A3D}"/>
              </a:ext>
            </a:extLst>
          </p:cNvPr>
          <p:cNvGraphicFramePr>
            <a:graphicFrameLocks/>
          </p:cNvGraphicFramePr>
          <p:nvPr>
            <p:extLst>
              <p:ext uri="{D42A27DB-BD31-4B8C-83A1-F6EECF244321}">
                <p14:modId xmlns:p14="http://schemas.microsoft.com/office/powerpoint/2010/main" val="1607971054"/>
              </p:ext>
            </p:extLst>
          </p:nvPr>
        </p:nvGraphicFramePr>
        <p:xfrm>
          <a:off x="408496" y="1838425"/>
          <a:ext cx="4106943" cy="42447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202215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9A20B11-477D-72B4-B540-C2D2D26D3E60}"/>
              </a:ext>
            </a:extLst>
          </p:cNvPr>
          <p:cNvSpPr>
            <a:spLocks noGrp="1"/>
          </p:cNvSpPr>
          <p:nvPr>
            <p:ph type="title"/>
          </p:nvPr>
        </p:nvSpPr>
        <p:spPr>
          <a:xfrm>
            <a:off x="838200" y="1338606"/>
            <a:ext cx="10515600" cy="565608"/>
          </a:xfrm>
        </p:spPr>
        <p:txBody>
          <a:bodyPr>
            <a:noAutofit/>
          </a:bodyPr>
          <a:lstStyle/>
          <a:p>
            <a:pPr marL="0" indent="0" algn="ctr">
              <a:lnSpc>
                <a:spcPct val="120000"/>
              </a:lnSpc>
              <a:buNone/>
            </a:pPr>
            <a:r>
              <a:rPr lang="en-US" sz="3200" b="1" dirty="0">
                <a:latin typeface="+mn-lt"/>
                <a:ea typeface="Tahoma" panose="020B0604030504040204" pitchFamily="34" charset="0"/>
                <a:cs typeface="Tahoma" panose="020B0604030504040204" pitchFamily="34" charset="0"/>
              </a:rPr>
              <a:t>Step 4: Partial Notice to Proceed (PNTP)</a:t>
            </a:r>
          </a:p>
        </p:txBody>
      </p:sp>
      <p:graphicFrame>
        <p:nvGraphicFramePr>
          <p:cNvPr id="7" name="Content Placeholder 2">
            <a:extLst>
              <a:ext uri="{FF2B5EF4-FFF2-40B4-BE49-F238E27FC236}">
                <a16:creationId xmlns:a16="http://schemas.microsoft.com/office/drawing/2014/main" id="{7D45C155-6912-2060-6EA5-4F1D1E5E215A}"/>
              </a:ext>
            </a:extLst>
          </p:cNvPr>
          <p:cNvGraphicFramePr>
            <a:graphicFrameLocks noGrp="1"/>
          </p:cNvGraphicFramePr>
          <p:nvPr>
            <p:ph idx="1"/>
            <p:extLst>
              <p:ext uri="{D42A27DB-BD31-4B8C-83A1-F6EECF244321}">
                <p14:modId xmlns:p14="http://schemas.microsoft.com/office/powerpoint/2010/main" val="585496861"/>
              </p:ext>
            </p:extLst>
          </p:nvPr>
        </p:nvGraphicFramePr>
        <p:xfrm>
          <a:off x="838200" y="1979628"/>
          <a:ext cx="10515600" cy="43551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817525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9A20B11-477D-72B4-B540-C2D2D26D3E60}"/>
              </a:ext>
            </a:extLst>
          </p:cNvPr>
          <p:cNvSpPr>
            <a:spLocks noGrp="1"/>
          </p:cNvSpPr>
          <p:nvPr>
            <p:ph type="title"/>
          </p:nvPr>
        </p:nvSpPr>
        <p:spPr>
          <a:xfrm>
            <a:off x="838200" y="1357161"/>
            <a:ext cx="10515600" cy="1549667"/>
          </a:xfrm>
        </p:spPr>
        <p:txBody>
          <a:bodyPr>
            <a:noAutofit/>
          </a:bodyPr>
          <a:lstStyle/>
          <a:p>
            <a:pPr marL="0" indent="0" algn="ctr">
              <a:lnSpc>
                <a:spcPct val="120000"/>
              </a:lnSpc>
              <a:buNone/>
            </a:pPr>
            <a:r>
              <a:rPr lang="en-US" sz="3200" b="1" dirty="0">
                <a:latin typeface="+mn-lt"/>
                <a:ea typeface="Tahoma" panose="020B0604030504040204" pitchFamily="34" charset="0"/>
                <a:cs typeface="Tahoma" panose="020B0604030504040204" pitchFamily="34" charset="0"/>
              </a:rPr>
              <a:t>Step 5: National Environmental Protection Act (NEPA)</a:t>
            </a:r>
            <a:br>
              <a:rPr lang="en-US" sz="3200" b="1" dirty="0">
                <a:latin typeface="+mn-lt"/>
                <a:ea typeface="Tahoma" panose="020B0604030504040204" pitchFamily="34" charset="0"/>
                <a:cs typeface="Tahoma" panose="020B0604030504040204" pitchFamily="34" charset="0"/>
              </a:rPr>
            </a:br>
            <a:endParaRPr lang="en-US" sz="3200" b="1" dirty="0">
              <a:latin typeface="+mn-lt"/>
              <a:ea typeface="Tahoma" panose="020B0604030504040204" pitchFamily="34" charset="0"/>
              <a:cs typeface="Tahoma" panose="020B0604030504040204" pitchFamily="34" charset="0"/>
            </a:endParaRPr>
          </a:p>
        </p:txBody>
      </p:sp>
      <p:graphicFrame>
        <p:nvGraphicFramePr>
          <p:cNvPr id="7" name="Content Placeholder 2">
            <a:extLst>
              <a:ext uri="{FF2B5EF4-FFF2-40B4-BE49-F238E27FC236}">
                <a16:creationId xmlns:a16="http://schemas.microsoft.com/office/drawing/2014/main" id="{7D45C155-6912-2060-6EA5-4F1D1E5E215A}"/>
              </a:ext>
            </a:extLst>
          </p:cNvPr>
          <p:cNvGraphicFramePr>
            <a:graphicFrameLocks noGrp="1"/>
          </p:cNvGraphicFramePr>
          <p:nvPr>
            <p:ph idx="1"/>
            <p:extLst>
              <p:ext uri="{D42A27DB-BD31-4B8C-83A1-F6EECF244321}">
                <p14:modId xmlns:p14="http://schemas.microsoft.com/office/powerpoint/2010/main" val="1892176587"/>
              </p:ext>
            </p:extLst>
          </p:nvPr>
        </p:nvGraphicFramePr>
        <p:xfrm>
          <a:off x="838200" y="2242686"/>
          <a:ext cx="10515600" cy="43409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626776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9A20B11-477D-72B4-B540-C2D2D26D3E60}"/>
              </a:ext>
            </a:extLst>
          </p:cNvPr>
          <p:cNvSpPr>
            <a:spLocks noGrp="1"/>
          </p:cNvSpPr>
          <p:nvPr>
            <p:ph type="title"/>
          </p:nvPr>
        </p:nvSpPr>
        <p:spPr>
          <a:xfrm>
            <a:off x="838200" y="1527143"/>
            <a:ext cx="10515600" cy="565608"/>
          </a:xfrm>
        </p:spPr>
        <p:txBody>
          <a:bodyPr>
            <a:noAutofit/>
          </a:bodyPr>
          <a:lstStyle/>
          <a:p>
            <a:pPr marL="0" indent="0" algn="ctr">
              <a:lnSpc>
                <a:spcPct val="120000"/>
              </a:lnSpc>
              <a:buNone/>
            </a:pPr>
            <a:r>
              <a:rPr lang="en-US" sz="3200" b="1" dirty="0">
                <a:latin typeface="+mn-lt"/>
                <a:ea typeface="Tahoma" panose="020B0604030504040204" pitchFamily="34" charset="0"/>
                <a:cs typeface="Tahoma" panose="020B0604030504040204" pitchFamily="34" charset="0"/>
              </a:rPr>
              <a:t>Step 6: Securing Match/Cost Share</a:t>
            </a:r>
          </a:p>
        </p:txBody>
      </p:sp>
      <p:graphicFrame>
        <p:nvGraphicFramePr>
          <p:cNvPr id="7" name="Content Placeholder 2">
            <a:extLst>
              <a:ext uri="{FF2B5EF4-FFF2-40B4-BE49-F238E27FC236}">
                <a16:creationId xmlns:a16="http://schemas.microsoft.com/office/drawing/2014/main" id="{7D45C155-6912-2060-6EA5-4F1D1E5E215A}"/>
              </a:ext>
            </a:extLst>
          </p:cNvPr>
          <p:cNvGraphicFramePr>
            <a:graphicFrameLocks noGrp="1"/>
          </p:cNvGraphicFramePr>
          <p:nvPr>
            <p:ph idx="1"/>
            <p:extLst>
              <p:ext uri="{D42A27DB-BD31-4B8C-83A1-F6EECF244321}">
                <p14:modId xmlns:p14="http://schemas.microsoft.com/office/powerpoint/2010/main" val="2167860777"/>
              </p:ext>
            </p:extLst>
          </p:nvPr>
        </p:nvGraphicFramePr>
        <p:xfrm>
          <a:off x="838200" y="2092751"/>
          <a:ext cx="10515600" cy="4251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61860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9A20B11-477D-72B4-B540-C2D2D26D3E60}"/>
              </a:ext>
            </a:extLst>
          </p:cNvPr>
          <p:cNvSpPr>
            <a:spLocks noGrp="1"/>
          </p:cNvSpPr>
          <p:nvPr>
            <p:ph type="title"/>
          </p:nvPr>
        </p:nvSpPr>
        <p:spPr>
          <a:xfrm>
            <a:off x="838200" y="1527143"/>
            <a:ext cx="10515600" cy="565608"/>
          </a:xfrm>
        </p:spPr>
        <p:txBody>
          <a:bodyPr>
            <a:normAutofit/>
          </a:bodyPr>
          <a:lstStyle/>
          <a:p>
            <a:pPr algn="ctr"/>
            <a:r>
              <a:rPr lang="en-US" sz="3200" b="1" dirty="0">
                <a:latin typeface="+mn-lt"/>
                <a:ea typeface="Tahoma" panose="020B0604030504040204" pitchFamily="34" charset="0"/>
                <a:cs typeface="Tahoma" panose="020B0604030504040204" pitchFamily="34" charset="0"/>
              </a:rPr>
              <a:t>Step 7: Notice to Proceed</a:t>
            </a:r>
            <a:endParaRPr lang="en-US" sz="3200" dirty="0">
              <a:latin typeface="+mn-lt"/>
            </a:endParaRPr>
          </a:p>
        </p:txBody>
      </p:sp>
      <p:graphicFrame>
        <p:nvGraphicFramePr>
          <p:cNvPr id="7" name="Content Placeholder 2">
            <a:extLst>
              <a:ext uri="{FF2B5EF4-FFF2-40B4-BE49-F238E27FC236}">
                <a16:creationId xmlns:a16="http://schemas.microsoft.com/office/drawing/2014/main" id="{7D45C155-6912-2060-6EA5-4F1D1E5E215A}"/>
              </a:ext>
            </a:extLst>
          </p:cNvPr>
          <p:cNvGraphicFramePr>
            <a:graphicFrameLocks noGrp="1"/>
          </p:cNvGraphicFramePr>
          <p:nvPr>
            <p:ph idx="1"/>
            <p:extLst>
              <p:ext uri="{D42A27DB-BD31-4B8C-83A1-F6EECF244321}">
                <p14:modId xmlns:p14="http://schemas.microsoft.com/office/powerpoint/2010/main" val="3572271082"/>
              </p:ext>
            </p:extLst>
          </p:nvPr>
        </p:nvGraphicFramePr>
        <p:xfrm>
          <a:off x="838200" y="2092750"/>
          <a:ext cx="10515600" cy="43834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852932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6" name="Content Placeholder 2">
            <a:extLst>
              <a:ext uri="{FF2B5EF4-FFF2-40B4-BE49-F238E27FC236}">
                <a16:creationId xmlns:a16="http://schemas.microsoft.com/office/drawing/2014/main" id="{DF5E5D04-7DD9-57D7-26CB-1E9B28CE7C3B}"/>
              </a:ext>
            </a:extLst>
          </p:cNvPr>
          <p:cNvGraphicFramePr>
            <a:graphicFrameLocks noGrp="1"/>
          </p:cNvGraphicFramePr>
          <p:nvPr>
            <p:ph sz="half" idx="1"/>
            <p:extLst>
              <p:ext uri="{D42A27DB-BD31-4B8C-83A1-F6EECF244321}">
                <p14:modId xmlns:p14="http://schemas.microsoft.com/office/powerpoint/2010/main" val="2346447155"/>
              </p:ext>
            </p:extLst>
          </p:nvPr>
        </p:nvGraphicFramePr>
        <p:xfrm>
          <a:off x="584461" y="2358189"/>
          <a:ext cx="10982227" cy="38187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AA4A6C08-6B18-8496-5682-4147737EA1F8}"/>
              </a:ext>
            </a:extLst>
          </p:cNvPr>
          <p:cNvSpPr txBox="1"/>
          <p:nvPr/>
        </p:nvSpPr>
        <p:spPr>
          <a:xfrm>
            <a:off x="1159497" y="1556118"/>
            <a:ext cx="9511645" cy="584775"/>
          </a:xfrm>
          <a:prstGeom prst="rect">
            <a:avLst/>
          </a:prstGeom>
          <a:noFill/>
        </p:spPr>
        <p:txBody>
          <a:bodyPr wrap="square" rtlCol="0">
            <a:spAutoFit/>
          </a:bodyPr>
          <a:lstStyle/>
          <a:p>
            <a:pPr algn="ctr"/>
            <a:r>
              <a:rPr lang="en-US" sz="3200" b="1" dirty="0"/>
              <a:t>HOUSEKEEPING REMINDERS</a:t>
            </a:r>
          </a:p>
        </p:txBody>
      </p:sp>
    </p:spTree>
    <p:extLst>
      <p:ext uri="{BB962C8B-B14F-4D97-AF65-F5344CB8AC3E}">
        <p14:creationId xmlns:p14="http://schemas.microsoft.com/office/powerpoint/2010/main" val="14232733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CBD4A2-107D-F50A-0736-FCFD85720429}"/>
              </a:ext>
            </a:extLst>
          </p:cNvPr>
          <p:cNvSpPr>
            <a:spLocks noGrp="1"/>
          </p:cNvSpPr>
          <p:nvPr>
            <p:ph sz="half" idx="1"/>
          </p:nvPr>
        </p:nvSpPr>
        <p:spPr>
          <a:xfrm>
            <a:off x="527901" y="1825625"/>
            <a:ext cx="11048214" cy="4351338"/>
          </a:xfrm>
        </p:spPr>
        <p:txBody>
          <a:bodyPr>
            <a:normAutofit/>
          </a:bodyPr>
          <a:lstStyle/>
          <a:p>
            <a:pPr marL="0" indent="0" algn="ctr">
              <a:buNone/>
            </a:pPr>
            <a:endParaRPr lang="en-US" sz="3200" dirty="0"/>
          </a:p>
          <a:p>
            <a:pPr marL="0" indent="0" algn="ctr">
              <a:buNone/>
            </a:pPr>
            <a:endParaRPr lang="en-US" sz="2400" dirty="0"/>
          </a:p>
          <a:p>
            <a:pPr marL="0" indent="0" algn="ctr">
              <a:buNone/>
            </a:pPr>
            <a:endParaRPr lang="en-US" sz="2400" dirty="0"/>
          </a:p>
          <a:p>
            <a:pPr marL="0" indent="0" algn="ctr">
              <a:buNone/>
            </a:pPr>
            <a:endParaRPr lang="en-US" sz="2400" dirty="0"/>
          </a:p>
          <a:p>
            <a:pPr marL="0" indent="0" algn="ctr">
              <a:buNone/>
            </a:pPr>
            <a:r>
              <a:rPr lang="en-US" sz="4000" b="1" dirty="0"/>
              <a:t>QUESTIONS &amp; ANSWERS</a:t>
            </a:r>
          </a:p>
        </p:txBody>
      </p:sp>
    </p:spTree>
    <p:extLst>
      <p:ext uri="{BB962C8B-B14F-4D97-AF65-F5344CB8AC3E}">
        <p14:creationId xmlns:p14="http://schemas.microsoft.com/office/powerpoint/2010/main" val="40492506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a:extLst>
              <a:ext uri="{FF2B5EF4-FFF2-40B4-BE49-F238E27FC236}">
                <a16:creationId xmlns:a16="http://schemas.microsoft.com/office/drawing/2014/main" id="{7171389E-7E24-4C14-8ACE-9C5065F2A04D}"/>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a:blipFill dpi="0" rotWithShape="1">
            <a:blip r:embed="rId3"/>
            <a:srcRect/>
            <a:stretch>
              <a:fillRect/>
            </a:stretch>
          </a:blipFill>
        </p:spPr>
      </p:pic>
      <p:sp>
        <p:nvSpPr>
          <p:cNvPr id="14" name="Rectangle 13">
            <a:extLst>
              <a:ext uri="{FF2B5EF4-FFF2-40B4-BE49-F238E27FC236}">
                <a16:creationId xmlns:a16="http://schemas.microsoft.com/office/drawing/2014/main" id="{C25AC10C-D659-15B4-57DC-50CE1613BF87}"/>
              </a:ext>
              <a:ext uri="{C183D7F6-B498-43B3-948B-1728B52AA6E4}">
                <adec:decorative xmlns:adec="http://schemas.microsoft.com/office/drawing/2017/decorative" val="1"/>
              </a:ext>
            </a:extLst>
          </p:cNvPr>
          <p:cNvSpPr/>
          <p:nvPr/>
        </p:nvSpPr>
        <p:spPr>
          <a:xfrm>
            <a:off x="-5" y="-320135"/>
            <a:ext cx="12192000" cy="7178135"/>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3200" b="1" i="0" u="none" strike="noStrike" kern="1200" cap="none" spc="0" normalizeH="0" baseline="0" noProof="0" dirty="0">
                <a:ln>
                  <a:noFill/>
                </a:ln>
                <a:solidFill>
                  <a:schemeClr val="tx1"/>
                </a:solidFill>
                <a:effectLst/>
                <a:uLnTx/>
                <a:uFillTx/>
                <a:latin typeface="+mn-lt"/>
                <a:ea typeface="Tahoma" panose="020B0604030504040204" pitchFamily="34" charset="0"/>
                <a:cs typeface="Tahoma" panose="020B0604030504040204" pitchFamily="34" charset="0"/>
              </a:rPr>
              <a:t>Overview of Grants Management System (GMS)</a:t>
            </a:r>
          </a:p>
          <a:p>
            <a:pPr algn="ctr"/>
            <a:endParaRPr lang="en-US" sz="3200" b="1" dirty="0">
              <a:solidFill>
                <a:schemeClr val="tx1"/>
              </a:solidFill>
              <a:ea typeface="Tahoma" panose="020B0604030504040204" pitchFamily="34" charset="0"/>
              <a:cs typeface="Tahoma" panose="020B0604030504040204" pitchFamily="34" charset="0"/>
            </a:endParaRPr>
          </a:p>
          <a:p>
            <a:pPr algn="ctr"/>
            <a:r>
              <a:rPr lang="en-US" sz="3200" b="1" dirty="0">
                <a:solidFill>
                  <a:schemeClr val="tx1"/>
                </a:solidFill>
                <a:ea typeface="Tahoma" panose="020B0604030504040204" pitchFamily="34" charset="0"/>
                <a:cs typeface="Tahoma" panose="020B0604030504040204" pitchFamily="34" charset="0"/>
              </a:rPr>
              <a:t>Casey Haynes, Program Specialist</a:t>
            </a:r>
            <a:endParaRPr lang="en-US" sz="3200" b="1" dirty="0">
              <a:solidFill>
                <a:schemeClr val="tx1"/>
              </a:solidFill>
              <a:ea typeface="Calibri" panose="020F0502020204030204" pitchFamily="34" charset="0"/>
              <a:cs typeface="Arial" panose="020B0604020202020204" pitchFamily="34" charset="0"/>
            </a:endParaRPr>
          </a:p>
        </p:txBody>
      </p:sp>
      <p:sp>
        <p:nvSpPr>
          <p:cNvPr id="2" name="Title 1">
            <a:extLst>
              <a:ext uri="{FF2B5EF4-FFF2-40B4-BE49-F238E27FC236}">
                <a16:creationId xmlns:a16="http://schemas.microsoft.com/office/drawing/2014/main" id="{B2A95C40-4BEC-4FF4-9F5A-A6A786967D8B}"/>
              </a:ext>
            </a:extLst>
          </p:cNvPr>
          <p:cNvSpPr>
            <a:spLocks noGrp="1"/>
          </p:cNvSpPr>
          <p:nvPr>
            <p:ph type="ctrTitle"/>
          </p:nvPr>
        </p:nvSpPr>
        <p:spPr>
          <a:xfrm>
            <a:off x="-3" y="4912652"/>
            <a:ext cx="12192001" cy="1063800"/>
          </a:xfrm>
        </p:spPr>
        <p:txBody>
          <a:bodyPr>
            <a:noAutofit/>
          </a:bodyPr>
          <a:lstStyle/>
          <a:p>
            <a:r>
              <a:rPr lang="en-US" sz="3200" b="1" dirty="0">
                <a:latin typeface="+mn-lt"/>
                <a:ea typeface="Tahoma" panose="020B0604030504040204" pitchFamily="34" charset="0"/>
                <a:cs typeface="Arial" panose="020B0604020202020204" pitchFamily="34" charset="0"/>
              </a:rPr>
              <a:t>www.nbrc.gov </a:t>
            </a:r>
          </a:p>
        </p:txBody>
      </p:sp>
      <p:pic>
        <p:nvPicPr>
          <p:cNvPr id="16" name="Picture 15" descr="A picture of nature with mountains, a stream and wildflowers. ">
            <a:extLst>
              <a:ext uri="{FF2B5EF4-FFF2-40B4-BE49-F238E27FC236}">
                <a16:creationId xmlns:a16="http://schemas.microsoft.com/office/drawing/2014/main" id="{73FED135-755D-B472-00B1-C4C2938571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211" y="-148281"/>
            <a:ext cx="12303209" cy="1941802"/>
          </a:xfrm>
          <a:prstGeom prst="rect">
            <a:avLst/>
          </a:prstGeom>
        </p:spPr>
      </p:pic>
    </p:spTree>
    <p:extLst>
      <p:ext uri="{BB962C8B-B14F-4D97-AF65-F5344CB8AC3E}">
        <p14:creationId xmlns:p14="http://schemas.microsoft.com/office/powerpoint/2010/main" val="17975753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mt="28000"/>
          </a:blip>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CB958-29F4-76AD-6B15-91D88DB891D7}"/>
              </a:ext>
            </a:extLst>
          </p:cNvPr>
          <p:cNvSpPr>
            <a:spLocks noGrp="1"/>
          </p:cNvSpPr>
          <p:nvPr>
            <p:ph type="title"/>
          </p:nvPr>
        </p:nvSpPr>
        <p:spPr>
          <a:xfrm>
            <a:off x="762000" y="1354939"/>
            <a:ext cx="10515600" cy="1325563"/>
          </a:xfrm>
        </p:spPr>
        <p:txBody>
          <a:bodyPr>
            <a:normAutofit/>
          </a:bodyPr>
          <a:lstStyle/>
          <a:p>
            <a:pPr lvl="0" algn="ctr"/>
            <a:r>
              <a:rPr lang="en-US" sz="3200" b="1" dirty="0">
                <a:latin typeface="+mn-lt"/>
              </a:rPr>
              <a:t>GRANTS MANAGEMENT SYSTEM (GMS)</a:t>
            </a:r>
            <a:endParaRPr lang="en-US" sz="1200" dirty="0">
              <a:latin typeface="+mn-lt"/>
            </a:endParaRPr>
          </a:p>
        </p:txBody>
      </p:sp>
      <p:sp>
        <p:nvSpPr>
          <p:cNvPr id="4" name="Content Placeholder 3">
            <a:extLst>
              <a:ext uri="{FF2B5EF4-FFF2-40B4-BE49-F238E27FC236}">
                <a16:creationId xmlns:a16="http://schemas.microsoft.com/office/drawing/2014/main" id="{ECACCCD0-BA90-EC6E-3F65-F8A857357380}"/>
              </a:ext>
            </a:extLst>
          </p:cNvPr>
          <p:cNvSpPr>
            <a:spLocks noGrp="1"/>
          </p:cNvSpPr>
          <p:nvPr>
            <p:ph sz="half" idx="2"/>
          </p:nvPr>
        </p:nvSpPr>
        <p:spPr>
          <a:xfrm>
            <a:off x="762001" y="2680503"/>
            <a:ext cx="10591800" cy="3496460"/>
          </a:xfrm>
          <a:ln w="41275">
            <a:solidFill>
              <a:schemeClr val="accent1"/>
            </a:solidFill>
          </a:ln>
        </p:spPr>
        <p:txBody>
          <a:bodyPr>
            <a:normAutofit lnSpcReduction="10000"/>
          </a:bodyPr>
          <a:lstStyle/>
          <a:p>
            <a:pPr marL="0" indent="0">
              <a:buNone/>
            </a:pPr>
            <a:r>
              <a:rPr lang="en-US" sz="2600" b="1" dirty="0"/>
              <a:t>SESSION OBJECTIVES:</a:t>
            </a:r>
          </a:p>
          <a:p>
            <a:pPr marL="0" indent="0">
              <a:buNone/>
            </a:pPr>
            <a:endParaRPr lang="en-US" sz="2600" b="1" dirty="0"/>
          </a:p>
          <a:p>
            <a:r>
              <a:rPr lang="en-US" sz="2400" dirty="0"/>
              <a:t>Review GMS Common Questions post award</a:t>
            </a:r>
          </a:p>
          <a:p>
            <a:r>
              <a:rPr lang="en-US" sz="2400" dirty="0"/>
              <a:t>Authorized Official Changes/Corrections</a:t>
            </a:r>
          </a:p>
          <a:p>
            <a:r>
              <a:rPr lang="en-US" sz="2400" dirty="0"/>
              <a:t>Budget Corrections (SF424cbw, budget table)</a:t>
            </a:r>
          </a:p>
          <a:p>
            <a:r>
              <a:rPr lang="en-US" sz="2400" dirty="0"/>
              <a:t>Updating your UEI</a:t>
            </a:r>
          </a:p>
          <a:p>
            <a:pPr marL="0" indent="0">
              <a:buNone/>
            </a:pPr>
            <a:endParaRPr lang="en-US" sz="2400" dirty="0"/>
          </a:p>
          <a:p>
            <a:pPr marL="0" indent="0">
              <a:buNone/>
            </a:pPr>
            <a:r>
              <a:rPr lang="en-US" sz="2400" b="1" dirty="0"/>
              <a:t>NBRC Staff: Casey Haynes</a:t>
            </a:r>
          </a:p>
        </p:txBody>
      </p:sp>
    </p:spTree>
    <p:extLst>
      <p:ext uri="{BB962C8B-B14F-4D97-AF65-F5344CB8AC3E}">
        <p14:creationId xmlns:p14="http://schemas.microsoft.com/office/powerpoint/2010/main" val="39988624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2">
            <a:extLst>
              <a:ext uri="{FF2B5EF4-FFF2-40B4-BE49-F238E27FC236}">
                <a16:creationId xmlns:a16="http://schemas.microsoft.com/office/drawing/2014/main" id="{7D45C155-6912-2060-6EA5-4F1D1E5E215A}"/>
              </a:ext>
            </a:extLst>
          </p:cNvPr>
          <p:cNvGraphicFramePr>
            <a:graphicFrameLocks noGrp="1"/>
          </p:cNvGraphicFramePr>
          <p:nvPr>
            <p:ph idx="1"/>
            <p:extLst>
              <p:ext uri="{D42A27DB-BD31-4B8C-83A1-F6EECF244321}">
                <p14:modId xmlns:p14="http://schemas.microsoft.com/office/powerpoint/2010/main" val="1664597895"/>
              </p:ext>
            </p:extLst>
          </p:nvPr>
        </p:nvGraphicFramePr>
        <p:xfrm>
          <a:off x="838200" y="1904214"/>
          <a:ext cx="10515600" cy="46794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415481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2">
            <a:extLst>
              <a:ext uri="{FF2B5EF4-FFF2-40B4-BE49-F238E27FC236}">
                <a16:creationId xmlns:a16="http://schemas.microsoft.com/office/drawing/2014/main" id="{7D45C155-6912-2060-6EA5-4F1D1E5E215A}"/>
              </a:ext>
            </a:extLst>
          </p:cNvPr>
          <p:cNvGraphicFramePr>
            <a:graphicFrameLocks noGrp="1"/>
          </p:cNvGraphicFramePr>
          <p:nvPr>
            <p:ph idx="1"/>
            <p:extLst>
              <p:ext uri="{D42A27DB-BD31-4B8C-83A1-F6EECF244321}">
                <p14:modId xmlns:p14="http://schemas.microsoft.com/office/powerpoint/2010/main" val="3345672233"/>
              </p:ext>
            </p:extLst>
          </p:nvPr>
        </p:nvGraphicFramePr>
        <p:xfrm>
          <a:off x="838200" y="1904214"/>
          <a:ext cx="10515600" cy="46794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494423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CBD4A2-107D-F50A-0736-FCFD85720429}"/>
              </a:ext>
            </a:extLst>
          </p:cNvPr>
          <p:cNvSpPr>
            <a:spLocks noGrp="1"/>
          </p:cNvSpPr>
          <p:nvPr>
            <p:ph sz="half" idx="1"/>
          </p:nvPr>
        </p:nvSpPr>
        <p:spPr>
          <a:xfrm>
            <a:off x="527901" y="1825625"/>
            <a:ext cx="11048214" cy="4351338"/>
          </a:xfrm>
        </p:spPr>
        <p:txBody>
          <a:bodyPr>
            <a:normAutofit/>
          </a:bodyPr>
          <a:lstStyle/>
          <a:p>
            <a:pPr marL="0" indent="0" algn="ctr">
              <a:buNone/>
            </a:pPr>
            <a:endParaRPr lang="en-US" sz="3200" dirty="0"/>
          </a:p>
          <a:p>
            <a:pPr marL="0" indent="0" algn="ctr">
              <a:buNone/>
            </a:pPr>
            <a:endParaRPr lang="en-US" sz="2400" dirty="0"/>
          </a:p>
          <a:p>
            <a:pPr marL="0" indent="0" algn="ctr">
              <a:buNone/>
            </a:pPr>
            <a:endParaRPr lang="en-US" sz="2400" dirty="0"/>
          </a:p>
          <a:p>
            <a:pPr marL="0" indent="0" algn="ctr">
              <a:buNone/>
            </a:pPr>
            <a:endParaRPr lang="en-US" sz="2400" dirty="0"/>
          </a:p>
          <a:p>
            <a:pPr marL="0" indent="0" algn="ctr">
              <a:buNone/>
            </a:pPr>
            <a:r>
              <a:rPr lang="en-US" sz="4000" b="1" dirty="0"/>
              <a:t>QUESTIONS &amp; ANSWERS</a:t>
            </a:r>
          </a:p>
        </p:txBody>
      </p:sp>
    </p:spTree>
    <p:extLst>
      <p:ext uri="{BB962C8B-B14F-4D97-AF65-F5344CB8AC3E}">
        <p14:creationId xmlns:p14="http://schemas.microsoft.com/office/powerpoint/2010/main" val="23807185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a:extLst>
              <a:ext uri="{FF2B5EF4-FFF2-40B4-BE49-F238E27FC236}">
                <a16:creationId xmlns:a16="http://schemas.microsoft.com/office/drawing/2014/main" id="{7171389E-7E24-4C14-8ACE-9C5065F2A04D}"/>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a:blipFill dpi="0" rotWithShape="1">
            <a:blip r:embed="rId3"/>
            <a:srcRect/>
            <a:stretch>
              <a:fillRect/>
            </a:stretch>
          </a:blipFill>
        </p:spPr>
      </p:pic>
      <p:sp>
        <p:nvSpPr>
          <p:cNvPr id="14" name="Rectangle 13">
            <a:extLst>
              <a:ext uri="{FF2B5EF4-FFF2-40B4-BE49-F238E27FC236}">
                <a16:creationId xmlns:a16="http://schemas.microsoft.com/office/drawing/2014/main" id="{C25AC10C-D659-15B4-57DC-50CE1613BF87}"/>
              </a:ext>
              <a:ext uri="{C183D7F6-B498-43B3-948B-1728B52AA6E4}">
                <adec:decorative xmlns:adec="http://schemas.microsoft.com/office/drawing/2017/decorative" val="1"/>
              </a:ext>
            </a:extLst>
          </p:cNvPr>
          <p:cNvSpPr/>
          <p:nvPr/>
        </p:nvSpPr>
        <p:spPr>
          <a:xfrm>
            <a:off x="-5" y="-320135"/>
            <a:ext cx="12192000" cy="7178135"/>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3200" b="1" i="0" u="none" strike="noStrike" kern="1200" cap="none" spc="0" normalizeH="0" baseline="0" noProof="0" dirty="0">
                <a:ln>
                  <a:noFill/>
                </a:ln>
                <a:solidFill>
                  <a:schemeClr val="tx1"/>
                </a:solidFill>
                <a:effectLst/>
                <a:uLnTx/>
                <a:uFillTx/>
                <a:latin typeface="+mn-lt"/>
                <a:ea typeface="Tahoma" panose="020B0604030504040204" pitchFamily="34" charset="0"/>
                <a:cs typeface="Tahoma" panose="020B0604030504040204" pitchFamily="34" charset="0"/>
              </a:rPr>
              <a:t>ROLES &amp; RESPONSIBILITIES OF LOCAL DEVELOPMENT DISTRICT (LDDs)</a:t>
            </a:r>
          </a:p>
          <a:p>
            <a:pPr algn="ctr"/>
            <a:endParaRPr lang="en-US" sz="3200" b="1" dirty="0">
              <a:solidFill>
                <a:schemeClr val="tx1"/>
              </a:solidFill>
              <a:ea typeface="Tahoma" panose="020B0604030504040204" pitchFamily="34" charset="0"/>
              <a:cs typeface="Tahoma" panose="020B0604030504040204" pitchFamily="34" charset="0"/>
            </a:endParaRPr>
          </a:p>
          <a:p>
            <a:pPr algn="ctr"/>
            <a:r>
              <a:rPr lang="en-US" sz="3200" b="1" dirty="0">
                <a:solidFill>
                  <a:schemeClr val="tx1"/>
                </a:solidFill>
                <a:ea typeface="Tahoma" panose="020B0604030504040204" pitchFamily="34" charset="0"/>
                <a:cs typeface="Tahoma" panose="020B0604030504040204" pitchFamily="34" charset="0"/>
              </a:rPr>
              <a:t>Sarah Lang, Capacity Program Coordinator</a:t>
            </a:r>
            <a:endParaRPr lang="en-US" sz="3200" b="1" dirty="0">
              <a:solidFill>
                <a:schemeClr val="tx1"/>
              </a:solidFill>
              <a:ea typeface="Calibri" panose="020F0502020204030204" pitchFamily="34" charset="0"/>
              <a:cs typeface="Arial" panose="020B0604020202020204" pitchFamily="34" charset="0"/>
            </a:endParaRPr>
          </a:p>
        </p:txBody>
      </p:sp>
      <p:sp>
        <p:nvSpPr>
          <p:cNvPr id="2" name="Title 1">
            <a:extLst>
              <a:ext uri="{FF2B5EF4-FFF2-40B4-BE49-F238E27FC236}">
                <a16:creationId xmlns:a16="http://schemas.microsoft.com/office/drawing/2014/main" id="{B2A95C40-4BEC-4FF4-9F5A-A6A786967D8B}"/>
              </a:ext>
            </a:extLst>
          </p:cNvPr>
          <p:cNvSpPr>
            <a:spLocks noGrp="1"/>
          </p:cNvSpPr>
          <p:nvPr>
            <p:ph type="ctrTitle"/>
          </p:nvPr>
        </p:nvSpPr>
        <p:spPr>
          <a:xfrm>
            <a:off x="-3" y="4912652"/>
            <a:ext cx="12192001" cy="1063800"/>
          </a:xfrm>
        </p:spPr>
        <p:txBody>
          <a:bodyPr>
            <a:noAutofit/>
          </a:bodyPr>
          <a:lstStyle/>
          <a:p>
            <a:r>
              <a:rPr lang="en-US" sz="3200" b="1" dirty="0">
                <a:latin typeface="+mn-lt"/>
                <a:ea typeface="Tahoma" panose="020B0604030504040204" pitchFamily="34" charset="0"/>
                <a:cs typeface="Arial" panose="020B0604020202020204" pitchFamily="34" charset="0"/>
              </a:rPr>
              <a:t>www.nbrc.gov </a:t>
            </a:r>
          </a:p>
        </p:txBody>
      </p:sp>
      <p:pic>
        <p:nvPicPr>
          <p:cNvPr id="16" name="Picture 15" descr="A picture of nature with mountains, a stream and wildflowers. ">
            <a:extLst>
              <a:ext uri="{FF2B5EF4-FFF2-40B4-BE49-F238E27FC236}">
                <a16:creationId xmlns:a16="http://schemas.microsoft.com/office/drawing/2014/main" id="{73FED135-755D-B472-00B1-C4C2938571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211" y="-148281"/>
            <a:ext cx="12303209" cy="1941802"/>
          </a:xfrm>
          <a:prstGeom prst="rect">
            <a:avLst/>
          </a:prstGeom>
        </p:spPr>
      </p:pic>
    </p:spTree>
    <p:extLst>
      <p:ext uri="{BB962C8B-B14F-4D97-AF65-F5344CB8AC3E}">
        <p14:creationId xmlns:p14="http://schemas.microsoft.com/office/powerpoint/2010/main" val="17515950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mt="28000"/>
          </a:blip>
          <a:tile tx="0" ty="0" sx="100000" sy="100000" flip="none" algn="tl"/>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CACCCD0-BA90-EC6E-3F65-F8A857357380}"/>
              </a:ext>
            </a:extLst>
          </p:cNvPr>
          <p:cNvSpPr>
            <a:spLocks noGrp="1"/>
          </p:cNvSpPr>
          <p:nvPr>
            <p:ph sz="half" idx="2"/>
          </p:nvPr>
        </p:nvSpPr>
        <p:spPr>
          <a:xfrm>
            <a:off x="762001" y="2085975"/>
            <a:ext cx="10591800" cy="4090988"/>
          </a:xfrm>
          <a:ln w="38100">
            <a:solidFill>
              <a:schemeClr val="accent1"/>
            </a:solidFill>
          </a:ln>
        </p:spPr>
        <p:txBody>
          <a:bodyPr>
            <a:normAutofit/>
          </a:bodyPr>
          <a:lstStyle/>
          <a:p>
            <a:pPr marL="0" indent="0">
              <a:buNone/>
            </a:pPr>
            <a:r>
              <a:rPr lang="en-US" sz="2400" b="1" dirty="0"/>
              <a:t>SESSION OBJECTIVES:</a:t>
            </a:r>
          </a:p>
          <a:p>
            <a:r>
              <a:rPr lang="en-US" sz="2400" dirty="0"/>
              <a:t>NBRC’s responsibilities and role in building capacity in our region</a:t>
            </a:r>
          </a:p>
          <a:p>
            <a:pPr lvl="1"/>
            <a:r>
              <a:rPr lang="en-US" sz="2000" dirty="0"/>
              <a:t>LDD Partnership Program</a:t>
            </a:r>
          </a:p>
          <a:p>
            <a:pPr lvl="1"/>
            <a:r>
              <a:rPr lang="en-US" sz="2000" dirty="0"/>
              <a:t>Capacity Program Coordinator role </a:t>
            </a:r>
          </a:p>
          <a:p>
            <a:pPr lvl="1"/>
            <a:r>
              <a:rPr lang="en-US" sz="2000" dirty="0"/>
              <a:t>NBRC Strategic Plan Focus Area</a:t>
            </a:r>
          </a:p>
          <a:p>
            <a:r>
              <a:rPr lang="en-US" sz="2400" dirty="0"/>
              <a:t>Understand the role of an LDD in grant administration</a:t>
            </a:r>
          </a:p>
          <a:p>
            <a:r>
              <a:rPr lang="en-US" sz="2400" dirty="0"/>
              <a:t>Learn about roles and responsibilities of grantees &amp; LDDs with grant administration</a:t>
            </a:r>
          </a:p>
          <a:p>
            <a:endParaRPr lang="en-US" sz="2400" dirty="0"/>
          </a:p>
        </p:txBody>
      </p:sp>
    </p:spTree>
    <p:extLst>
      <p:ext uri="{BB962C8B-B14F-4D97-AF65-F5344CB8AC3E}">
        <p14:creationId xmlns:p14="http://schemas.microsoft.com/office/powerpoint/2010/main" val="37560689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7122252-6C3A-F410-2D61-61068A39027F}"/>
              </a:ext>
            </a:extLst>
          </p:cNvPr>
          <p:cNvSpPr>
            <a:spLocks noGrp="1"/>
          </p:cNvSpPr>
          <p:nvPr>
            <p:ph type="body" idx="1"/>
          </p:nvPr>
        </p:nvSpPr>
        <p:spPr>
          <a:xfrm>
            <a:off x="333080" y="1634859"/>
            <a:ext cx="8330293" cy="823912"/>
          </a:xfrm>
        </p:spPr>
        <p:txBody>
          <a:bodyPr>
            <a:normAutofit/>
          </a:bodyPr>
          <a:lstStyle/>
          <a:p>
            <a:r>
              <a:rPr lang="en-US" sz="3200" dirty="0"/>
              <a:t>BUILDING CAPACITY</a:t>
            </a:r>
          </a:p>
        </p:txBody>
      </p:sp>
      <p:sp>
        <p:nvSpPr>
          <p:cNvPr id="9" name="Content Placeholder 8">
            <a:extLst>
              <a:ext uri="{FF2B5EF4-FFF2-40B4-BE49-F238E27FC236}">
                <a16:creationId xmlns:a16="http://schemas.microsoft.com/office/drawing/2014/main" id="{643F8C36-858B-77F2-71AA-7ED21528FC1E}"/>
              </a:ext>
            </a:extLst>
          </p:cNvPr>
          <p:cNvSpPr>
            <a:spLocks noGrp="1"/>
          </p:cNvSpPr>
          <p:nvPr>
            <p:ph sz="quarter" idx="4"/>
          </p:nvPr>
        </p:nvSpPr>
        <p:spPr>
          <a:xfrm>
            <a:off x="451413" y="2505075"/>
            <a:ext cx="11407507" cy="3976112"/>
          </a:xfrm>
        </p:spPr>
        <p:txBody>
          <a:bodyPr numCol="2">
            <a:normAutofit/>
          </a:bodyPr>
          <a:lstStyle/>
          <a:p>
            <a:r>
              <a:rPr lang="en-US" sz="2000" b="1" dirty="0"/>
              <a:t>LDD Partnership Program</a:t>
            </a:r>
          </a:p>
          <a:p>
            <a:pPr lvl="1"/>
            <a:r>
              <a:rPr lang="en-US" sz="1800" dirty="0"/>
              <a:t>NBRC is required by statute to enhance the capacity of LDDs</a:t>
            </a:r>
          </a:p>
          <a:p>
            <a:pPr lvl="1"/>
            <a:r>
              <a:rPr lang="en-US" sz="1800" dirty="0"/>
              <a:t>All LDDs opt in or out to provide grant administration services for NBRC grantees</a:t>
            </a:r>
          </a:p>
          <a:p>
            <a:pPr lvl="1"/>
            <a:r>
              <a:rPr lang="en-US" sz="1800" dirty="0"/>
              <a:t>Required to attend quarterly trainings to stay up to date on policies and procedures</a:t>
            </a:r>
          </a:p>
          <a:p>
            <a:r>
              <a:rPr lang="en-US" sz="2000" b="1" dirty="0"/>
              <a:t>NEW Capacity Program Coordinator Role</a:t>
            </a:r>
          </a:p>
          <a:p>
            <a:pPr lvl="1"/>
            <a:r>
              <a:rPr lang="en-US" sz="1800" dirty="0"/>
              <a:t>Understand existing capacity efforts in our region</a:t>
            </a:r>
          </a:p>
          <a:p>
            <a:pPr lvl="1"/>
            <a:r>
              <a:rPr lang="en-US" sz="1800" dirty="0"/>
              <a:t>Liaise with LDD network (see LDD Partnership Program)</a:t>
            </a:r>
          </a:p>
          <a:p>
            <a:pPr lvl="1"/>
            <a:r>
              <a:rPr lang="en-US" sz="1800" dirty="0"/>
              <a:t>Build NBRC capacity strategy </a:t>
            </a:r>
          </a:p>
          <a:p>
            <a:r>
              <a:rPr lang="en-US" sz="2000" b="1" dirty="0"/>
              <a:t>One of five focus areas in NBRCs 2024-2029 Strategic Plan, with the following strategies: </a:t>
            </a:r>
          </a:p>
          <a:p>
            <a:pPr lvl="1"/>
            <a:r>
              <a:rPr lang="en-US" sz="1800" dirty="0"/>
              <a:t>Strategy 5.1: Expand development pathways.</a:t>
            </a:r>
          </a:p>
          <a:p>
            <a:pPr lvl="1"/>
            <a:r>
              <a:rPr lang="en-US" sz="1800" dirty="0"/>
              <a:t>Strategy 5.2: Create learning networks across regional stakeholder groups.</a:t>
            </a:r>
          </a:p>
          <a:p>
            <a:pPr lvl="1"/>
            <a:r>
              <a:rPr lang="en-US" sz="1800" dirty="0"/>
              <a:t>Strategy 5.3: Create venues and a clearinghouse to share best practices, case studies, and NBRC funded project examples.</a:t>
            </a:r>
          </a:p>
        </p:txBody>
      </p:sp>
    </p:spTree>
    <p:extLst>
      <p:ext uri="{BB962C8B-B14F-4D97-AF65-F5344CB8AC3E}">
        <p14:creationId xmlns:p14="http://schemas.microsoft.com/office/powerpoint/2010/main" val="32352270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7122252-6C3A-F410-2D61-61068A39027F}"/>
              </a:ext>
            </a:extLst>
          </p:cNvPr>
          <p:cNvSpPr>
            <a:spLocks noGrp="1"/>
          </p:cNvSpPr>
          <p:nvPr>
            <p:ph type="body" idx="1"/>
          </p:nvPr>
        </p:nvSpPr>
        <p:spPr>
          <a:xfrm>
            <a:off x="3403075" y="1681163"/>
            <a:ext cx="8330293" cy="823912"/>
          </a:xfrm>
        </p:spPr>
        <p:txBody>
          <a:bodyPr>
            <a:normAutofit/>
          </a:bodyPr>
          <a:lstStyle/>
          <a:p>
            <a:r>
              <a:rPr lang="en-US" sz="3200" dirty="0"/>
              <a:t>LDDs &amp; RELATIONSHIP WITH NBRC</a:t>
            </a:r>
          </a:p>
        </p:txBody>
      </p:sp>
      <p:pic>
        <p:nvPicPr>
          <p:cNvPr id="11" name="Content Placeholder 10" descr="Cheers with solid fill">
            <a:extLst>
              <a:ext uri="{FF2B5EF4-FFF2-40B4-BE49-F238E27FC236}">
                <a16:creationId xmlns:a16="http://schemas.microsoft.com/office/drawing/2014/main" id="{013CAB22-D2A3-15BE-5F85-052007D44366}"/>
              </a:ext>
            </a:extLst>
          </p:cNvPr>
          <p:cNvPicPr>
            <a:picLocks noGrp="1" noChangeAspect="1"/>
          </p:cNvPicPr>
          <p:nvPr>
            <p:ph sz="half" idx="2"/>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6612" y="3006726"/>
            <a:ext cx="2188483" cy="2188483"/>
          </a:xfrm>
        </p:spPr>
      </p:pic>
      <p:sp>
        <p:nvSpPr>
          <p:cNvPr id="9" name="Content Placeholder 8">
            <a:extLst>
              <a:ext uri="{FF2B5EF4-FFF2-40B4-BE49-F238E27FC236}">
                <a16:creationId xmlns:a16="http://schemas.microsoft.com/office/drawing/2014/main" id="{643F8C36-858B-77F2-71AA-7ED21528FC1E}"/>
              </a:ext>
            </a:extLst>
          </p:cNvPr>
          <p:cNvSpPr>
            <a:spLocks noGrp="1"/>
          </p:cNvSpPr>
          <p:nvPr>
            <p:ph sz="quarter" idx="4"/>
          </p:nvPr>
        </p:nvSpPr>
        <p:spPr>
          <a:xfrm>
            <a:off x="3403076" y="2505075"/>
            <a:ext cx="8455844" cy="3684588"/>
          </a:xfrm>
        </p:spPr>
        <p:txBody>
          <a:bodyPr>
            <a:normAutofit fontScale="92500" lnSpcReduction="10000"/>
          </a:bodyPr>
          <a:lstStyle/>
          <a:p>
            <a:pPr marL="0" indent="0">
              <a:buNone/>
            </a:pPr>
            <a:r>
              <a:rPr lang="en-US" sz="2600" b="1" dirty="0"/>
              <a:t>What is an LDD?</a:t>
            </a:r>
          </a:p>
          <a:p>
            <a:r>
              <a:rPr lang="en-US" sz="2600" i="0" dirty="0">
                <a:effectLst/>
                <a:ea typeface="Tahoma" panose="020B0604030504040204" pitchFamily="34" charset="0"/>
                <a:cs typeface="Tahoma" panose="020B0604030504040204" pitchFamily="34" charset="0"/>
              </a:rPr>
              <a:t>Designated Economic Development district, as certified by the US EDA, or similar organization to a regional planning/development commission</a:t>
            </a:r>
          </a:p>
          <a:p>
            <a:pPr marL="0" indent="0">
              <a:buNone/>
            </a:pPr>
            <a:endParaRPr lang="en-US" sz="2600" dirty="0"/>
          </a:p>
          <a:p>
            <a:pPr marL="0" indent="0">
              <a:buNone/>
            </a:pPr>
            <a:r>
              <a:rPr lang="en-US" sz="2600" b="1" dirty="0"/>
              <a:t>Why does NBRC work with LDDs?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600" dirty="0">
                <a:ea typeface="Tahoma" panose="020B0604030504040204" pitchFamily="34" charset="0"/>
                <a:cs typeface="Tahoma" panose="020B0604030504040204" pitchFamily="34" charset="0"/>
              </a:rPr>
              <a:t>Federal code satisfied by requiring Catalyst grantees to use a LDD for grant administration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600" dirty="0">
                <a:ea typeface="Tahoma" panose="020B0604030504040204" pitchFamily="34" charset="0"/>
                <a:cs typeface="Tahoma" panose="020B0604030504040204" pitchFamily="34" charset="0"/>
              </a:rPr>
              <a:t>Unless grantee is an agency of State Government or has applied for/received waiver</a:t>
            </a:r>
            <a:endParaRPr lang="en-US" sz="2600" i="0" dirty="0">
              <a:effectLst/>
              <a:ea typeface="Tahoma" panose="020B0604030504040204" pitchFamily="34" charset="0"/>
              <a:cs typeface="Tahoma" panose="020B0604030504040204" pitchFamily="34" charset="0"/>
            </a:endParaRPr>
          </a:p>
          <a:p>
            <a:endParaRPr lang="en-US" dirty="0"/>
          </a:p>
        </p:txBody>
      </p:sp>
    </p:spTree>
    <p:extLst>
      <p:ext uri="{BB962C8B-B14F-4D97-AF65-F5344CB8AC3E}">
        <p14:creationId xmlns:p14="http://schemas.microsoft.com/office/powerpoint/2010/main" val="3666995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68000" b="-68000"/>
          </a:stretch>
        </a:blipFill>
        <a:effectLst/>
      </p:bgPr>
    </p:bg>
    <p:spTree>
      <p:nvGrpSpPr>
        <p:cNvPr id="1" name=""/>
        <p:cNvGrpSpPr/>
        <p:nvPr/>
      </p:nvGrpSpPr>
      <p:grpSpPr>
        <a:xfrm>
          <a:off x="0" y="0"/>
          <a:ext cx="0" cy="0"/>
          <a:chOff x="0" y="0"/>
          <a:chExt cx="0" cy="0"/>
        </a:xfrm>
      </p:grpSpPr>
      <p:graphicFrame>
        <p:nvGraphicFramePr>
          <p:cNvPr id="6" name="Content Placeholder 2">
            <a:extLst>
              <a:ext uri="{FF2B5EF4-FFF2-40B4-BE49-F238E27FC236}">
                <a16:creationId xmlns:a16="http://schemas.microsoft.com/office/drawing/2014/main" id="{7405E93A-DA46-CCC8-C94C-035C8C3CDBA8}"/>
              </a:ext>
            </a:extLst>
          </p:cNvPr>
          <p:cNvGraphicFramePr>
            <a:graphicFrameLocks noGrp="1"/>
          </p:cNvGraphicFramePr>
          <p:nvPr>
            <p:ph sz="half" idx="1"/>
            <p:extLst>
              <p:ext uri="{D42A27DB-BD31-4B8C-83A1-F6EECF244321}">
                <p14:modId xmlns:p14="http://schemas.microsoft.com/office/powerpoint/2010/main" val="4183014045"/>
              </p:ext>
            </p:extLst>
          </p:nvPr>
        </p:nvGraphicFramePr>
        <p:xfrm>
          <a:off x="819689" y="1712694"/>
          <a:ext cx="8352149" cy="502805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a:extLst>
              <a:ext uri="{FF2B5EF4-FFF2-40B4-BE49-F238E27FC236}">
                <a16:creationId xmlns:a16="http://schemas.microsoft.com/office/drawing/2014/main" id="{2C0A5229-4C45-13BD-41D6-FE7B923A31A9}"/>
              </a:ext>
            </a:extLst>
          </p:cNvPr>
          <p:cNvSpPr txBox="1"/>
          <p:nvPr/>
        </p:nvSpPr>
        <p:spPr>
          <a:xfrm>
            <a:off x="9275192" y="2853759"/>
            <a:ext cx="2511456" cy="1569660"/>
          </a:xfrm>
          <a:prstGeom prst="rect">
            <a:avLst/>
          </a:prstGeom>
          <a:noFill/>
        </p:spPr>
        <p:txBody>
          <a:bodyPr wrap="square" rtlCol="0">
            <a:spAutoFit/>
          </a:bodyPr>
          <a:lstStyle/>
          <a:p>
            <a:pPr algn="ctr"/>
            <a:r>
              <a:rPr lang="en-US" sz="3200" b="1" dirty="0"/>
              <a:t>TODAY’S SESSION OVERVIEW</a:t>
            </a:r>
          </a:p>
        </p:txBody>
      </p:sp>
    </p:spTree>
    <p:extLst>
      <p:ext uri="{BB962C8B-B14F-4D97-AF65-F5344CB8AC3E}">
        <p14:creationId xmlns:p14="http://schemas.microsoft.com/office/powerpoint/2010/main" val="29841411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2">
            <a:extLst>
              <a:ext uri="{FF2B5EF4-FFF2-40B4-BE49-F238E27FC236}">
                <a16:creationId xmlns:a16="http://schemas.microsoft.com/office/drawing/2014/main" id="{4F6C9630-754B-1357-AFF4-7E9D41C6491A}"/>
              </a:ext>
            </a:extLst>
          </p:cNvPr>
          <p:cNvGraphicFramePr>
            <a:graphicFrameLocks noGrp="1"/>
          </p:cNvGraphicFramePr>
          <p:nvPr>
            <p:ph sz="half" idx="1"/>
          </p:nvPr>
        </p:nvGraphicFramePr>
        <p:xfrm>
          <a:off x="6166701" y="2507529"/>
          <a:ext cx="4938074" cy="39969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Content Placeholder 2">
            <a:extLst>
              <a:ext uri="{FF2B5EF4-FFF2-40B4-BE49-F238E27FC236}">
                <a16:creationId xmlns:a16="http://schemas.microsoft.com/office/drawing/2014/main" id="{6B60DA83-15EE-89D2-C19D-DD986DF2943A}"/>
              </a:ext>
            </a:extLst>
          </p:cNvPr>
          <p:cNvGraphicFramePr>
            <a:graphicFrameLocks/>
          </p:cNvGraphicFramePr>
          <p:nvPr/>
        </p:nvGraphicFramePr>
        <p:xfrm>
          <a:off x="980388" y="2507529"/>
          <a:ext cx="4643486" cy="399696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TextBox 7">
            <a:extLst>
              <a:ext uri="{FF2B5EF4-FFF2-40B4-BE49-F238E27FC236}">
                <a16:creationId xmlns:a16="http://schemas.microsoft.com/office/drawing/2014/main" id="{D497477C-5634-C86D-3DF7-A484F16881B9}"/>
              </a:ext>
            </a:extLst>
          </p:cNvPr>
          <p:cNvSpPr txBox="1"/>
          <p:nvPr/>
        </p:nvSpPr>
        <p:spPr>
          <a:xfrm>
            <a:off x="897117" y="1840410"/>
            <a:ext cx="5269584" cy="461665"/>
          </a:xfrm>
          <a:prstGeom prst="rect">
            <a:avLst/>
          </a:prstGeom>
          <a:noFill/>
        </p:spPr>
        <p:txBody>
          <a:bodyPr wrap="square" rtlCol="0">
            <a:spAutoFit/>
          </a:bodyPr>
          <a:lstStyle/>
          <a:p>
            <a:r>
              <a:rPr lang="en-US" sz="2400" b="1" dirty="0"/>
              <a:t>ROLE OF GRANTEE IN GRANT ADMIN</a:t>
            </a:r>
          </a:p>
        </p:txBody>
      </p:sp>
      <p:sp>
        <p:nvSpPr>
          <p:cNvPr id="9" name="TextBox 8">
            <a:extLst>
              <a:ext uri="{FF2B5EF4-FFF2-40B4-BE49-F238E27FC236}">
                <a16:creationId xmlns:a16="http://schemas.microsoft.com/office/drawing/2014/main" id="{57807225-0548-CABA-0C83-5C401DEA9E71}"/>
              </a:ext>
            </a:extLst>
          </p:cNvPr>
          <p:cNvSpPr txBox="1"/>
          <p:nvPr/>
        </p:nvSpPr>
        <p:spPr>
          <a:xfrm>
            <a:off x="6545165" y="1840410"/>
            <a:ext cx="4181145" cy="461665"/>
          </a:xfrm>
          <a:prstGeom prst="rect">
            <a:avLst/>
          </a:prstGeom>
          <a:noFill/>
        </p:spPr>
        <p:txBody>
          <a:bodyPr wrap="none" rtlCol="0">
            <a:spAutoFit/>
          </a:bodyPr>
          <a:lstStyle/>
          <a:p>
            <a:r>
              <a:rPr lang="en-US" sz="2400" b="1" dirty="0"/>
              <a:t>ROLE OF LDD IN GRANT ADMIN</a:t>
            </a:r>
          </a:p>
        </p:txBody>
      </p:sp>
    </p:spTree>
    <p:extLst>
      <p:ext uri="{BB962C8B-B14F-4D97-AF65-F5344CB8AC3E}">
        <p14:creationId xmlns:p14="http://schemas.microsoft.com/office/powerpoint/2010/main" val="42274209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2">
            <a:extLst>
              <a:ext uri="{FF2B5EF4-FFF2-40B4-BE49-F238E27FC236}">
                <a16:creationId xmlns:a16="http://schemas.microsoft.com/office/drawing/2014/main" id="{094BE153-8678-7773-546E-A3BFCB28F7C3}"/>
              </a:ext>
            </a:extLst>
          </p:cNvPr>
          <p:cNvGraphicFramePr>
            <a:graphicFrameLocks noGrp="1"/>
          </p:cNvGraphicFramePr>
          <p:nvPr>
            <p:ph idx="1"/>
          </p:nvPr>
        </p:nvGraphicFramePr>
        <p:xfrm>
          <a:off x="1414021" y="2620651"/>
          <a:ext cx="9426804" cy="31163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14DF6399-0BCB-8CC8-E965-C0D62723C80B}"/>
              </a:ext>
            </a:extLst>
          </p:cNvPr>
          <p:cNvSpPr txBox="1"/>
          <p:nvPr/>
        </p:nvSpPr>
        <p:spPr>
          <a:xfrm>
            <a:off x="794191" y="1904212"/>
            <a:ext cx="1090447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black"/>
                </a:solidFill>
                <a:effectLst/>
                <a:uLnTx/>
                <a:uFillTx/>
                <a:latin typeface="Calibri" panose="020F0502020204030204"/>
                <a:ea typeface="Tahoma" panose="020B0604030504040204" pitchFamily="34" charset="0"/>
                <a:cs typeface="Tahoma" panose="020B0604030504040204" pitchFamily="34" charset="0"/>
              </a:rPr>
              <a:t>SCOPE OF CONTRACT FOR GRANT ADMINISTRATION SERVICES </a:t>
            </a:r>
            <a:endParaRPr kumimoji="0" lang="en-US" sz="3200" b="1" i="0" u="sng"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822BF1F-1CF3-EB5F-A027-8C7A4BE5ABAB}"/>
              </a:ext>
            </a:extLst>
          </p:cNvPr>
          <p:cNvSpPr txBox="1"/>
          <p:nvPr/>
        </p:nvSpPr>
        <p:spPr>
          <a:xfrm>
            <a:off x="1609034" y="6052008"/>
            <a:ext cx="897393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Looking for a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8"/>
              </a:rPr>
              <a:t>sample contract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Check out NBRC’s resources web page.</a:t>
            </a:r>
          </a:p>
        </p:txBody>
      </p:sp>
    </p:spTree>
    <p:extLst>
      <p:ext uri="{BB962C8B-B14F-4D97-AF65-F5344CB8AC3E}">
        <p14:creationId xmlns:p14="http://schemas.microsoft.com/office/powerpoint/2010/main" val="36754705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326F76-BA03-AF50-769C-45289C58F719}"/>
              </a:ext>
            </a:extLst>
          </p:cNvPr>
          <p:cNvSpPr>
            <a:spLocks noGrp="1"/>
          </p:cNvSpPr>
          <p:nvPr>
            <p:ph sz="half" idx="1"/>
          </p:nvPr>
        </p:nvSpPr>
        <p:spPr/>
        <p:txBody>
          <a:bodyPr>
            <a:normAutofit/>
          </a:bodyPr>
          <a:lstStyle/>
          <a:p>
            <a:pPr marL="0" indent="0">
              <a:buNone/>
            </a:pPr>
            <a:r>
              <a:rPr lang="en-US" sz="2400" b="1" i="0" u="none" strike="noStrike" baseline="0" dirty="0"/>
              <a:t>General Assistance</a:t>
            </a:r>
            <a:r>
              <a:rPr lang="en-US" sz="2400" b="1" dirty="0"/>
              <a:t> Before Receiving the Notice to Proceed</a:t>
            </a:r>
          </a:p>
          <a:p>
            <a:pPr>
              <a:buFont typeface="Wingdings" panose="05000000000000000000" pitchFamily="2" charset="2"/>
              <a:buChar char="ü"/>
            </a:pPr>
            <a:r>
              <a:rPr lang="en-US" sz="2400" dirty="0"/>
              <a:t>D</a:t>
            </a:r>
            <a:r>
              <a:rPr lang="en-US" sz="2400" b="0" i="0" u="none" strike="noStrike" baseline="0" dirty="0"/>
              <a:t>ocumentation needed for obligation of federal funds</a:t>
            </a:r>
          </a:p>
          <a:p>
            <a:pPr>
              <a:buFont typeface="Wingdings" panose="05000000000000000000" pitchFamily="2" charset="2"/>
              <a:buChar char="ü"/>
            </a:pPr>
            <a:r>
              <a:rPr lang="en-US" sz="2400" dirty="0"/>
              <a:t>R</a:t>
            </a:r>
            <a:r>
              <a:rPr lang="en-US" sz="2400" b="0" i="0" u="none" strike="noStrike" baseline="0" dirty="0"/>
              <a:t>esources to complete NEPA</a:t>
            </a:r>
            <a:endParaRPr lang="en-US" sz="2400" dirty="0"/>
          </a:p>
          <a:p>
            <a:pPr>
              <a:buFont typeface="Wingdings" panose="05000000000000000000" pitchFamily="2" charset="2"/>
              <a:buChar char="ü"/>
            </a:pPr>
            <a:r>
              <a:rPr lang="en-US" sz="2400" b="0" i="0" u="none" strike="noStrike" baseline="0" dirty="0"/>
              <a:t>Notice to Proceed requirements</a:t>
            </a:r>
          </a:p>
          <a:p>
            <a:pPr marL="0" indent="0">
              <a:buNone/>
            </a:pPr>
            <a:endParaRPr lang="en-US" sz="2400" b="0" i="0" u="none" strike="noStrike" baseline="0" dirty="0"/>
          </a:p>
          <a:p>
            <a:pPr marL="0" indent="0">
              <a:buNone/>
            </a:pPr>
            <a:endParaRPr lang="en-US" sz="1200" b="1"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
        <p:nvSpPr>
          <p:cNvPr id="6" name="Content Placeholder 5">
            <a:extLst>
              <a:ext uri="{FF2B5EF4-FFF2-40B4-BE49-F238E27FC236}">
                <a16:creationId xmlns:a16="http://schemas.microsoft.com/office/drawing/2014/main" id="{D1D2E4BE-0E73-DE4E-65DC-D074BB54BB4D}"/>
              </a:ext>
            </a:extLst>
          </p:cNvPr>
          <p:cNvSpPr>
            <a:spLocks noGrp="1"/>
          </p:cNvSpPr>
          <p:nvPr>
            <p:ph sz="half" idx="2"/>
          </p:nvPr>
        </p:nvSpPr>
        <p:spPr/>
        <p:txBody>
          <a:bodyPr>
            <a:normAutofit/>
          </a:bodyPr>
          <a:lstStyle/>
          <a:p>
            <a:pPr marL="0" indent="0">
              <a:buNone/>
            </a:pPr>
            <a:r>
              <a:rPr lang="en-US" sz="2400" b="1" i="0" u="none" strike="noStrike" baseline="0" dirty="0"/>
              <a:t>General Assistance</a:t>
            </a:r>
            <a:r>
              <a:rPr lang="en-US" sz="2400" b="1" dirty="0"/>
              <a:t> During the Project</a:t>
            </a:r>
          </a:p>
          <a:p>
            <a:pPr>
              <a:buFont typeface="Wingdings" panose="05000000000000000000" pitchFamily="2" charset="2"/>
              <a:buChar char="ü"/>
            </a:pPr>
            <a:r>
              <a:rPr lang="en-US" sz="2400" b="0" i="0" u="none" strike="noStrike" baseline="0" dirty="0"/>
              <a:t>Guidance on procurement of goods and services and contractors</a:t>
            </a:r>
          </a:p>
          <a:p>
            <a:pPr>
              <a:buFont typeface="Wingdings" panose="05000000000000000000" pitchFamily="2" charset="2"/>
              <a:buChar char="ü"/>
            </a:pPr>
            <a:r>
              <a:rPr lang="en-US" sz="2400" dirty="0"/>
              <a:t>R</a:t>
            </a:r>
            <a:r>
              <a:rPr lang="en-US" sz="2400" b="0" i="0" u="none" strike="noStrike" baseline="0" dirty="0"/>
              <a:t>eimbursements, reporting, and documentation required to amend a project</a:t>
            </a:r>
          </a:p>
          <a:p>
            <a:pPr>
              <a:buFont typeface="Wingdings" panose="05000000000000000000" pitchFamily="2" charset="2"/>
              <a:buChar char="ü"/>
            </a:pPr>
            <a:r>
              <a:rPr lang="en-US" sz="2400" dirty="0"/>
              <a:t>Project close-out</a:t>
            </a:r>
            <a:endParaRPr lang="en-US" sz="2400" dirty="0">
              <a:effectLst/>
              <a:latin typeface="Tahoma" panose="020B0604030504040204" pitchFamily="34" charset="0"/>
              <a:ea typeface="Tahoma" panose="020B0604030504040204" pitchFamily="34" charset="0"/>
              <a:cs typeface="Tahoma" panose="020B0604030504040204" pitchFamily="34" charset="0"/>
            </a:endParaRPr>
          </a:p>
          <a:p>
            <a:endParaRPr lang="en-US" dirty="0"/>
          </a:p>
        </p:txBody>
      </p:sp>
    </p:spTree>
    <p:extLst>
      <p:ext uri="{BB962C8B-B14F-4D97-AF65-F5344CB8AC3E}">
        <p14:creationId xmlns:p14="http://schemas.microsoft.com/office/powerpoint/2010/main" val="14820156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326F76-BA03-AF50-769C-45289C58F719}"/>
              </a:ext>
            </a:extLst>
          </p:cNvPr>
          <p:cNvSpPr>
            <a:spLocks noGrp="1"/>
          </p:cNvSpPr>
          <p:nvPr>
            <p:ph sz="half" idx="1"/>
          </p:nvPr>
        </p:nvSpPr>
        <p:spPr/>
        <p:txBody>
          <a:bodyPr>
            <a:noAutofit/>
          </a:bodyPr>
          <a:lstStyle/>
          <a:p>
            <a:pPr marL="0" indent="0">
              <a:buNone/>
            </a:pPr>
            <a:r>
              <a:rPr lang="en-US" sz="2400" b="1" dirty="0">
                <a:effectLst/>
                <a:ea typeface="Tahoma" panose="020B0604030504040204" pitchFamily="34" charset="0"/>
                <a:cs typeface="Tahoma" panose="020B0604030504040204" pitchFamily="34" charset="0"/>
              </a:rPr>
              <a:t>Quarterly Progress Reporting</a:t>
            </a:r>
            <a:endParaRPr lang="en-US" sz="2400" b="1" dirty="0">
              <a:ea typeface="Tahoma" panose="020B0604030504040204" pitchFamily="34" charset="0"/>
              <a:cs typeface="Tahoma" panose="020B0604030504040204" pitchFamily="34" charset="0"/>
            </a:endParaRPr>
          </a:p>
          <a:p>
            <a:pPr>
              <a:buFont typeface="Wingdings" panose="05000000000000000000" pitchFamily="2" charset="2"/>
              <a:buChar char="ü"/>
            </a:pPr>
            <a:r>
              <a:rPr lang="en-US" sz="2400" dirty="0">
                <a:ea typeface="Tahoma" panose="020B0604030504040204" pitchFamily="34" charset="0"/>
                <a:cs typeface="Tahoma" panose="020B0604030504040204" pitchFamily="34" charset="0"/>
              </a:rPr>
              <a:t>Ensure </a:t>
            </a:r>
            <a:r>
              <a:rPr lang="en-US" sz="2400" dirty="0">
                <a:effectLst/>
                <a:ea typeface="Tahoma" panose="020B0604030504040204" pitchFamily="34" charset="0"/>
                <a:cs typeface="Tahoma" panose="020B0604030504040204" pitchFamily="34" charset="0"/>
              </a:rPr>
              <a:t>grantee prepares and submits all quarterly reports (SF-PPR) on time.</a:t>
            </a:r>
          </a:p>
          <a:p>
            <a:pPr>
              <a:buFont typeface="Wingdings" panose="05000000000000000000" pitchFamily="2" charset="2"/>
              <a:buChar char="ü"/>
            </a:pPr>
            <a:r>
              <a:rPr lang="en-US" sz="2400" dirty="0">
                <a:effectLst/>
                <a:ea typeface="Tahoma" panose="020B0604030504040204" pitchFamily="34" charset="0"/>
                <a:cs typeface="Tahoma" panose="020B0604030504040204" pitchFamily="34" charset="0"/>
              </a:rPr>
              <a:t>Quarterly reports must be filed from the start of the project’s performance period through project close out, regardless if any work has occurred. </a:t>
            </a:r>
            <a:endParaRPr lang="en-US" sz="2400" dirty="0">
              <a:ea typeface="Tahoma" panose="020B0604030504040204" pitchFamily="34" charset="0"/>
              <a:cs typeface="Tahoma" panose="020B0604030504040204" pitchFamily="34" charset="0"/>
            </a:endParaRPr>
          </a:p>
        </p:txBody>
      </p:sp>
      <p:sp>
        <p:nvSpPr>
          <p:cNvPr id="5" name="Content Placeholder 4">
            <a:extLst>
              <a:ext uri="{FF2B5EF4-FFF2-40B4-BE49-F238E27FC236}">
                <a16:creationId xmlns:a16="http://schemas.microsoft.com/office/drawing/2014/main" id="{9214ED20-375A-B6DA-E4F8-DA168E4FC94F}"/>
              </a:ext>
            </a:extLst>
          </p:cNvPr>
          <p:cNvSpPr>
            <a:spLocks noGrp="1"/>
          </p:cNvSpPr>
          <p:nvPr>
            <p:ph sz="half" idx="2"/>
          </p:nvPr>
        </p:nvSpPr>
        <p:spPr/>
        <p:txBody>
          <a:bodyPr>
            <a:normAutofit/>
          </a:bodyPr>
          <a:lstStyle/>
          <a:p>
            <a:pPr marL="0" indent="0">
              <a:buNone/>
            </a:pPr>
            <a:r>
              <a:rPr lang="en-US" sz="2400" b="1" i="0" u="none" strike="noStrike" baseline="0" dirty="0"/>
              <a:t>Reimbursement Requests</a:t>
            </a:r>
            <a:endParaRPr lang="en-US" sz="2400" b="0" i="0" u="none" strike="noStrike" baseline="0" dirty="0"/>
          </a:p>
          <a:p>
            <a:pPr>
              <a:buFont typeface="Wingdings" panose="05000000000000000000" pitchFamily="2" charset="2"/>
              <a:buChar char="ü"/>
            </a:pPr>
            <a:r>
              <a:rPr lang="en-US" sz="2400" b="0" i="0" u="none" strike="noStrike" baseline="0" dirty="0"/>
              <a:t>Provide guidance to grantees on filing reimbursement requests (SF270)</a:t>
            </a:r>
          </a:p>
          <a:p>
            <a:pPr>
              <a:buFont typeface="Wingdings" panose="05000000000000000000" pitchFamily="2" charset="2"/>
              <a:buChar char="ü"/>
            </a:pPr>
            <a:r>
              <a:rPr lang="en-US" sz="2400" dirty="0"/>
              <a:t>R</a:t>
            </a:r>
            <a:r>
              <a:rPr lang="en-US" sz="2400" b="0" i="0" u="none" strike="noStrike" baseline="0" dirty="0"/>
              <a:t>eview reimbursement requests for accuracy, within approved budget and contain all the necessary documentation to provide evidence of match and reimbursements that are expected to be paid by NBRC</a:t>
            </a:r>
            <a:endParaRPr lang="en-US" sz="2400" dirty="0">
              <a:ea typeface="Tahoma" panose="020B0604030504040204" pitchFamily="34" charset="0"/>
              <a:cs typeface="Tahoma" panose="020B0604030504040204" pitchFamily="34" charset="0"/>
            </a:endParaRPr>
          </a:p>
          <a:p>
            <a:endParaRPr lang="en-US" dirty="0"/>
          </a:p>
        </p:txBody>
      </p:sp>
    </p:spTree>
    <p:extLst>
      <p:ext uri="{BB962C8B-B14F-4D97-AF65-F5344CB8AC3E}">
        <p14:creationId xmlns:p14="http://schemas.microsoft.com/office/powerpoint/2010/main" val="33045967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326F76-BA03-AF50-769C-45289C58F719}"/>
              </a:ext>
            </a:extLst>
          </p:cNvPr>
          <p:cNvSpPr>
            <a:spLocks noGrp="1"/>
          </p:cNvSpPr>
          <p:nvPr>
            <p:ph sz="half" idx="1"/>
          </p:nvPr>
        </p:nvSpPr>
        <p:spPr/>
        <p:txBody>
          <a:bodyPr>
            <a:noAutofit/>
          </a:bodyPr>
          <a:lstStyle/>
          <a:p>
            <a:pPr marL="0" indent="0">
              <a:buNone/>
            </a:pPr>
            <a:r>
              <a:rPr lang="en-US" sz="2400" b="1" dirty="0">
                <a:effectLst/>
                <a:ea typeface="Tahoma" panose="020B0604030504040204" pitchFamily="34" charset="0"/>
                <a:cs typeface="Tahoma" panose="020B0604030504040204" pitchFamily="34" charset="0"/>
              </a:rPr>
              <a:t>Annual Financial Reporting</a:t>
            </a:r>
            <a:endParaRPr lang="en-US" sz="2400" b="1" dirty="0">
              <a:ea typeface="Tahoma" panose="020B0604030504040204" pitchFamily="34" charset="0"/>
              <a:cs typeface="Tahoma" panose="020B0604030504040204" pitchFamily="34" charset="0"/>
            </a:endParaRPr>
          </a:p>
          <a:p>
            <a:pPr>
              <a:buFont typeface="Wingdings" panose="05000000000000000000" pitchFamily="2" charset="2"/>
              <a:buChar char="ü"/>
            </a:pPr>
            <a:r>
              <a:rPr lang="en-US" sz="2400" dirty="0">
                <a:effectLst/>
                <a:ea typeface="Tahoma" panose="020B0604030504040204" pitchFamily="34" charset="0"/>
                <a:cs typeface="Tahoma" panose="020B0604030504040204" pitchFamily="34" charset="0"/>
              </a:rPr>
              <a:t>Ensure that the grantee prepares and submits all required annual reports (SF425) on time.  </a:t>
            </a:r>
          </a:p>
          <a:p>
            <a:pPr>
              <a:buFont typeface="Wingdings" panose="05000000000000000000" pitchFamily="2" charset="2"/>
              <a:buChar char="ü"/>
            </a:pPr>
            <a:r>
              <a:rPr lang="en-US" sz="2400" dirty="0">
                <a:effectLst/>
                <a:ea typeface="Tahoma" panose="020B0604030504040204" pitchFamily="34" charset="0"/>
                <a:cs typeface="Tahoma" panose="020B0604030504040204" pitchFamily="34" charset="0"/>
              </a:rPr>
              <a:t>Annual reports cover the federal fiscal year (October 1-September 30) and are due by October 30</a:t>
            </a:r>
            <a:r>
              <a:rPr lang="en-US" sz="2400" baseline="30000" dirty="0">
                <a:effectLst/>
                <a:ea typeface="Tahoma" panose="020B0604030504040204" pitchFamily="34" charset="0"/>
                <a:cs typeface="Tahoma" panose="020B0604030504040204" pitchFamily="34" charset="0"/>
              </a:rPr>
              <a:t>th</a:t>
            </a:r>
            <a:r>
              <a:rPr lang="en-US" sz="2400" dirty="0">
                <a:effectLst/>
                <a:ea typeface="Tahoma" panose="020B0604030504040204" pitchFamily="34" charset="0"/>
                <a:cs typeface="Tahoma" panose="020B0604030504040204" pitchFamily="34" charset="0"/>
              </a:rPr>
              <a:t>. </a:t>
            </a:r>
          </a:p>
        </p:txBody>
      </p:sp>
      <p:sp>
        <p:nvSpPr>
          <p:cNvPr id="5" name="Content Placeholder 4">
            <a:extLst>
              <a:ext uri="{FF2B5EF4-FFF2-40B4-BE49-F238E27FC236}">
                <a16:creationId xmlns:a16="http://schemas.microsoft.com/office/drawing/2014/main" id="{1F0EDF1A-2595-A8FA-9354-3054BCD8880A}"/>
              </a:ext>
            </a:extLst>
          </p:cNvPr>
          <p:cNvSpPr>
            <a:spLocks noGrp="1"/>
          </p:cNvSpPr>
          <p:nvPr>
            <p:ph sz="half" idx="2"/>
          </p:nvPr>
        </p:nvSpPr>
        <p:spPr/>
        <p:txBody>
          <a:bodyPr>
            <a:normAutofit/>
          </a:bodyPr>
          <a:lstStyle/>
          <a:p>
            <a:pPr marL="0" indent="0">
              <a:buNone/>
            </a:pPr>
            <a:r>
              <a:rPr lang="en-US" sz="2400" b="1" dirty="0">
                <a:effectLst/>
                <a:ea typeface="Tahoma" panose="020B0604030504040204" pitchFamily="34" charset="0"/>
                <a:cs typeface="Tahoma" panose="020B0604030504040204" pitchFamily="34" charset="0"/>
              </a:rPr>
              <a:t>Close Out/Final Reporting</a:t>
            </a:r>
            <a:endParaRPr lang="en-US" sz="2400" dirty="0">
              <a:effectLst/>
              <a:ea typeface="Tahoma" panose="020B0604030504040204" pitchFamily="34" charset="0"/>
              <a:cs typeface="Tahoma" panose="020B0604030504040204" pitchFamily="34" charset="0"/>
            </a:endParaRPr>
          </a:p>
          <a:p>
            <a:pPr>
              <a:buFont typeface="Wingdings" panose="05000000000000000000" pitchFamily="2" charset="2"/>
              <a:buChar char="ü"/>
            </a:pPr>
            <a:r>
              <a:rPr lang="en-US" sz="2400" dirty="0">
                <a:effectLst/>
                <a:ea typeface="Tahoma" panose="020B0604030504040204" pitchFamily="34" charset="0"/>
                <a:cs typeface="Tahoma" panose="020B0604030504040204" pitchFamily="34" charset="0"/>
              </a:rPr>
              <a:t>Provide oversight to the grantee in submitting all required close out documentation in a timely manner after the project is complete. </a:t>
            </a:r>
          </a:p>
          <a:p>
            <a:pPr>
              <a:buFont typeface="Wingdings" panose="05000000000000000000" pitchFamily="2" charset="2"/>
              <a:buChar char="ü"/>
            </a:pPr>
            <a:r>
              <a:rPr lang="en-US" sz="2400" dirty="0">
                <a:effectLst/>
                <a:ea typeface="Tahoma" panose="020B0604030504040204" pitchFamily="34" charset="0"/>
                <a:cs typeface="Tahoma" panose="020B0604030504040204" pitchFamily="34" charset="0"/>
              </a:rPr>
              <a:t>Assists the grantee with establishing a process to meet the reporting requirement at three years after grant close out (GPRA)</a:t>
            </a:r>
          </a:p>
          <a:p>
            <a:endParaRPr lang="en-US" dirty="0"/>
          </a:p>
        </p:txBody>
      </p:sp>
    </p:spTree>
    <p:extLst>
      <p:ext uri="{BB962C8B-B14F-4D97-AF65-F5344CB8AC3E}">
        <p14:creationId xmlns:p14="http://schemas.microsoft.com/office/powerpoint/2010/main" val="35672250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3DA3D9-777E-E148-BBFB-E33BC24898B0}"/>
              </a:ext>
            </a:extLst>
          </p:cNvPr>
          <p:cNvSpPr txBox="1"/>
          <p:nvPr/>
        </p:nvSpPr>
        <p:spPr>
          <a:xfrm>
            <a:off x="5297864" y="572569"/>
            <a:ext cx="6315958" cy="1637231"/>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600" b="1" i="0" u="sng" strike="noStrike" kern="1200" cap="none" spc="0" normalizeH="0" baseline="0" noProof="0" dirty="0">
                <a:ln>
                  <a:noFill/>
                </a:ln>
                <a:solidFill>
                  <a:prstClr val="black"/>
                </a:solidFill>
                <a:effectLst/>
                <a:uLnTx/>
                <a:uFillTx/>
                <a:latin typeface="Calibri" panose="020F0502020204030204"/>
                <a:ea typeface="+mn-ea"/>
                <a:cs typeface="+mn-cs"/>
              </a:rPr>
              <a:t>LDD COMPENSATION</a:t>
            </a:r>
          </a:p>
        </p:txBody>
      </p:sp>
      <p:pic>
        <p:nvPicPr>
          <p:cNvPr id="7" name="Graphic 6" descr="Money with solid fill">
            <a:extLst>
              <a:ext uri="{FF2B5EF4-FFF2-40B4-BE49-F238E27FC236}">
                <a16:creationId xmlns:a16="http://schemas.microsoft.com/office/drawing/2014/main" id="{CFA52953-9E7F-C4FF-4A56-7C04C2794BB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p:blipFill>
        <p:spPr>
          <a:xfrm>
            <a:off x="734520" y="2780907"/>
            <a:ext cx="2894029" cy="2894029"/>
          </a:xfrm>
          <a:prstGeom prst="rect">
            <a:avLst/>
          </a:prstGeom>
        </p:spPr>
      </p:pic>
      <p:sp>
        <p:nvSpPr>
          <p:cNvPr id="3" name="Content Placeholder 2">
            <a:extLst>
              <a:ext uri="{FF2B5EF4-FFF2-40B4-BE49-F238E27FC236}">
                <a16:creationId xmlns:a16="http://schemas.microsoft.com/office/drawing/2014/main" id="{F4326F76-BA03-AF50-769C-45289C58F719}"/>
              </a:ext>
            </a:extLst>
          </p:cNvPr>
          <p:cNvSpPr>
            <a:spLocks noGrp="1"/>
          </p:cNvSpPr>
          <p:nvPr>
            <p:ph idx="1"/>
          </p:nvPr>
        </p:nvSpPr>
        <p:spPr>
          <a:xfrm>
            <a:off x="3628550" y="2596243"/>
            <a:ext cx="7985274" cy="3575957"/>
          </a:xfrm>
        </p:spPr>
        <p:txBody>
          <a:bodyPr vert="horz" lIns="91440" tIns="45720" rIns="91440" bIns="45720" rtlCol="0">
            <a:noAutofit/>
          </a:bodyPr>
          <a:lstStyle/>
          <a:p>
            <a:r>
              <a:rPr lang="en-US" sz="2400" dirty="0">
                <a:effectLst/>
              </a:rPr>
              <a:t>LDDs are compensated for their grant administration fees based on the formula of 2% of the NBRC grant award</a:t>
            </a:r>
          </a:p>
          <a:p>
            <a:r>
              <a:rPr lang="en-US" sz="2400" dirty="0">
                <a:effectLst/>
              </a:rPr>
              <a:t>LDDs are reimbursed based on the amount of work performed</a:t>
            </a:r>
          </a:p>
          <a:p>
            <a:r>
              <a:rPr lang="en-US" sz="2400" dirty="0">
                <a:effectLst/>
              </a:rPr>
              <a:t>LDDs invoice the grantee, the grantee pays the invoice, and then submits for reimbursement of those costs to NBRC in thei</a:t>
            </a:r>
            <a:r>
              <a:rPr lang="en-US" sz="2400" dirty="0"/>
              <a:t>r reimbursement requests</a:t>
            </a:r>
            <a:endParaRPr lang="en-US" sz="2400" dirty="0">
              <a:effectLst/>
            </a:endParaRPr>
          </a:p>
          <a:p>
            <a:r>
              <a:rPr lang="en-US" sz="2400" dirty="0">
                <a:effectLst/>
              </a:rPr>
              <a:t>This amount must be reflected in the grantee’s project budget (SF424cbw)</a:t>
            </a:r>
          </a:p>
        </p:txBody>
      </p:sp>
    </p:spTree>
    <p:extLst>
      <p:ext uri="{BB962C8B-B14F-4D97-AF65-F5344CB8AC3E}">
        <p14:creationId xmlns:p14="http://schemas.microsoft.com/office/powerpoint/2010/main" val="14764891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3DA3D9-777E-E148-BBFB-E33BC24898B0}"/>
              </a:ext>
            </a:extLst>
          </p:cNvPr>
          <p:cNvSpPr txBox="1"/>
          <p:nvPr/>
        </p:nvSpPr>
        <p:spPr>
          <a:xfrm>
            <a:off x="3185416" y="1574276"/>
            <a:ext cx="8428406" cy="575035"/>
          </a:xfrm>
          <a:prstGeom prst="rect">
            <a:avLst/>
          </a:prstGeom>
        </p:spPr>
        <p:txBody>
          <a:bodyPr vert="horz" lIns="91440" tIns="45720" rIns="91440" bIns="45720" rtlCol="0" anchor="b">
            <a:normAutofit lnSpcReduction="100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600" b="1" i="0" u="sng" strike="noStrike" kern="1200" cap="none" spc="0" normalizeH="0" baseline="0" noProof="0" dirty="0">
                <a:ln>
                  <a:noFill/>
                </a:ln>
                <a:solidFill>
                  <a:prstClr val="black"/>
                </a:solidFill>
                <a:effectLst/>
                <a:uLnTx/>
                <a:uFillTx/>
                <a:latin typeface="Calibri" panose="020F0502020204030204"/>
                <a:ea typeface="+mn-ea"/>
                <a:cs typeface="+mn-cs"/>
              </a:rPr>
              <a:t>LDD BEST PRACTICES</a:t>
            </a:r>
          </a:p>
        </p:txBody>
      </p:sp>
      <p:pic>
        <p:nvPicPr>
          <p:cNvPr id="7" name="Graphic 6" descr="Ribbon with solid fill">
            <a:extLst>
              <a:ext uri="{FF2B5EF4-FFF2-40B4-BE49-F238E27FC236}">
                <a16:creationId xmlns:a16="http://schemas.microsoft.com/office/drawing/2014/main" id="{CFA52953-9E7F-C4FF-4A56-7C04C2794BB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44544" y="3093720"/>
            <a:ext cx="2718636" cy="2718636"/>
          </a:xfrm>
          <a:prstGeom prst="rect">
            <a:avLst/>
          </a:prstGeom>
        </p:spPr>
      </p:pic>
      <p:sp>
        <p:nvSpPr>
          <p:cNvPr id="3" name="Content Placeholder 2">
            <a:extLst>
              <a:ext uri="{FF2B5EF4-FFF2-40B4-BE49-F238E27FC236}">
                <a16:creationId xmlns:a16="http://schemas.microsoft.com/office/drawing/2014/main" id="{F4326F76-BA03-AF50-769C-45289C58F719}"/>
              </a:ext>
            </a:extLst>
          </p:cNvPr>
          <p:cNvSpPr>
            <a:spLocks noGrp="1"/>
          </p:cNvSpPr>
          <p:nvPr>
            <p:ph idx="1"/>
          </p:nvPr>
        </p:nvSpPr>
        <p:spPr>
          <a:xfrm>
            <a:off x="2423160" y="2073898"/>
            <a:ext cx="9342120" cy="4555502"/>
          </a:xfrm>
        </p:spPr>
        <p:txBody>
          <a:bodyPr vert="horz" lIns="91440" tIns="45720" rIns="91440" bIns="45720" rtlCol="0">
            <a:noAutofit/>
          </a:bodyPr>
          <a:lstStyle/>
          <a:p>
            <a:pPr>
              <a:lnSpc>
                <a:spcPct val="120000"/>
              </a:lnSpc>
            </a:pPr>
            <a:r>
              <a:rPr lang="en-US" sz="2200" dirty="0">
                <a:effectLst/>
                <a:ea typeface="Tahoma" panose="020B0604030504040204" pitchFamily="34" charset="0"/>
                <a:cs typeface="Tahoma" panose="020B0604030504040204" pitchFamily="34" charset="0"/>
              </a:rPr>
              <a:t>LDDs work with Grantee to set up contract for services after funds are obligated. </a:t>
            </a:r>
          </a:p>
          <a:p>
            <a:pPr>
              <a:lnSpc>
                <a:spcPct val="120000"/>
              </a:lnSpc>
            </a:pPr>
            <a:r>
              <a:rPr lang="en-US" sz="2200" dirty="0">
                <a:effectLst/>
                <a:ea typeface="Tahoma" panose="020B0604030504040204" pitchFamily="34" charset="0"/>
                <a:cs typeface="Tahoma" panose="020B0604030504040204" pitchFamily="34" charset="0"/>
              </a:rPr>
              <a:t>LDD invoices should reflect detailed information:</a:t>
            </a:r>
          </a:p>
          <a:p>
            <a:pPr lvl="1">
              <a:lnSpc>
                <a:spcPct val="120000"/>
              </a:lnSpc>
            </a:pPr>
            <a:r>
              <a:rPr lang="en-US" sz="2200" dirty="0">
                <a:effectLst/>
                <a:ea typeface="Tahoma" panose="020B0604030504040204" pitchFamily="34" charset="0"/>
                <a:cs typeface="Tahoma" panose="020B0604030504040204" pitchFamily="34" charset="0"/>
              </a:rPr>
              <a:t>date of service, time, brief description of work </a:t>
            </a:r>
            <a:r>
              <a:rPr lang="en-US" sz="2200" dirty="0">
                <a:ea typeface="Tahoma" panose="020B0604030504040204" pitchFamily="34" charset="0"/>
                <a:cs typeface="Tahoma" panose="020B0604030504040204" pitchFamily="34" charset="0"/>
              </a:rPr>
              <a:t>performed and total amount of invoice</a:t>
            </a:r>
          </a:p>
          <a:p>
            <a:pPr lvl="1">
              <a:lnSpc>
                <a:spcPct val="120000"/>
              </a:lnSpc>
            </a:pPr>
            <a:r>
              <a:rPr lang="en-US" sz="2200" dirty="0">
                <a:ea typeface="Tahoma" panose="020B0604030504040204" pitchFamily="34" charset="0"/>
                <a:cs typeface="Tahoma" panose="020B0604030504040204" pitchFamily="34" charset="0"/>
              </a:rPr>
              <a:t>existing balance information to communicate remaining funds available on the contract to grantees</a:t>
            </a:r>
          </a:p>
          <a:p>
            <a:pPr>
              <a:lnSpc>
                <a:spcPct val="120000"/>
              </a:lnSpc>
            </a:pPr>
            <a:r>
              <a:rPr lang="en-US" sz="2200" dirty="0">
                <a:effectLst/>
                <a:ea typeface="Tahoma" panose="020B0604030504040204" pitchFamily="34" charset="0"/>
                <a:cs typeface="Tahoma" panose="020B0604030504040204" pitchFamily="34" charset="0"/>
              </a:rPr>
              <a:t>The LDD will invoice the grantee for their services - no lump sum payments</a:t>
            </a:r>
          </a:p>
          <a:p>
            <a:pPr>
              <a:lnSpc>
                <a:spcPct val="120000"/>
              </a:lnSpc>
            </a:pPr>
            <a:r>
              <a:rPr lang="en-US" sz="2200" dirty="0">
                <a:effectLst/>
                <a:ea typeface="Tahoma" panose="020B0604030504040204" pitchFamily="34" charset="0"/>
                <a:cs typeface="Tahoma" panose="020B0604030504040204" pitchFamily="34" charset="0"/>
              </a:rPr>
              <a:t>LDDs should notify grantee if adding indirect cost rate (as determined by Federal Cognizant Agency) to salary and fringe</a:t>
            </a:r>
          </a:p>
        </p:txBody>
      </p:sp>
    </p:spTree>
    <p:extLst>
      <p:ext uri="{BB962C8B-B14F-4D97-AF65-F5344CB8AC3E}">
        <p14:creationId xmlns:p14="http://schemas.microsoft.com/office/powerpoint/2010/main" val="24451668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CBD4A2-107D-F50A-0736-FCFD85720429}"/>
              </a:ext>
            </a:extLst>
          </p:cNvPr>
          <p:cNvSpPr>
            <a:spLocks noGrp="1"/>
          </p:cNvSpPr>
          <p:nvPr>
            <p:ph sz="half" idx="1"/>
          </p:nvPr>
        </p:nvSpPr>
        <p:spPr>
          <a:xfrm>
            <a:off x="527901" y="1825625"/>
            <a:ext cx="11048214" cy="4351338"/>
          </a:xfrm>
        </p:spPr>
        <p:txBody>
          <a:bodyPr>
            <a:normAutofit/>
          </a:bodyPr>
          <a:lstStyle/>
          <a:p>
            <a:pPr marL="0" indent="0" algn="ctr">
              <a:buNone/>
            </a:pPr>
            <a:endParaRPr lang="en-US" sz="3200" dirty="0"/>
          </a:p>
          <a:p>
            <a:pPr marL="0" indent="0" algn="ctr">
              <a:buNone/>
            </a:pPr>
            <a:endParaRPr lang="en-US" sz="2400" dirty="0"/>
          </a:p>
          <a:p>
            <a:pPr marL="0" indent="0" algn="ctr">
              <a:buNone/>
            </a:pPr>
            <a:endParaRPr lang="en-US" sz="2400" dirty="0"/>
          </a:p>
          <a:p>
            <a:pPr marL="0" indent="0" algn="ctr">
              <a:buNone/>
            </a:pPr>
            <a:endParaRPr lang="en-US" sz="2400" dirty="0"/>
          </a:p>
          <a:p>
            <a:pPr marL="0" indent="0" algn="ctr">
              <a:buNone/>
            </a:pPr>
            <a:r>
              <a:rPr lang="en-US" sz="4000" b="1" dirty="0"/>
              <a:t>QUESTIONS &amp; ANSWERS</a:t>
            </a:r>
          </a:p>
        </p:txBody>
      </p:sp>
    </p:spTree>
    <p:extLst>
      <p:ext uri="{BB962C8B-B14F-4D97-AF65-F5344CB8AC3E}">
        <p14:creationId xmlns:p14="http://schemas.microsoft.com/office/powerpoint/2010/main" val="11497412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mt="28000"/>
          </a:blip>
          <a:tile tx="0" ty="0" sx="100000" sy="100000" flip="none" algn="tl"/>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CACCCD0-BA90-EC6E-3F65-F8A857357380}"/>
              </a:ext>
            </a:extLst>
          </p:cNvPr>
          <p:cNvSpPr>
            <a:spLocks noGrp="1"/>
          </p:cNvSpPr>
          <p:nvPr>
            <p:ph sz="half" idx="2"/>
          </p:nvPr>
        </p:nvSpPr>
        <p:spPr>
          <a:xfrm>
            <a:off x="733425" y="1771650"/>
            <a:ext cx="10953749" cy="4700588"/>
          </a:xfrm>
          <a:ln w="38100">
            <a:solidFill>
              <a:schemeClr val="accent1"/>
            </a:solidFill>
          </a:ln>
        </p:spPr>
        <p:txBody>
          <a:bodyPr>
            <a:normAutofit lnSpcReduction="10000"/>
          </a:bodyPr>
          <a:lstStyle/>
          <a:p>
            <a:pPr marL="0" indent="0">
              <a:buNone/>
            </a:pPr>
            <a:r>
              <a:rPr lang="en-US" sz="2400" b="1" dirty="0"/>
              <a:t>UPCOMING NEW GRANTEE TRAINING SESSIONS:</a:t>
            </a:r>
          </a:p>
          <a:p>
            <a:pPr marL="0" indent="0">
              <a:buNone/>
            </a:pPr>
            <a:endParaRPr lang="en-US" sz="2400" b="1" dirty="0"/>
          </a:p>
          <a:p>
            <a:r>
              <a:rPr lang="en-US" sz="2400" b="1" dirty="0"/>
              <a:t>Session 2: </a:t>
            </a:r>
            <a:r>
              <a:rPr lang="en-US" sz="2400" dirty="0"/>
              <a:t>Monday, June 22, 2024 1:00 –3:00 p.m. National Environmental Policy Act (NEPA) and Build America, Buy America (BABAA) </a:t>
            </a:r>
          </a:p>
          <a:p>
            <a:r>
              <a:rPr lang="en-US" sz="2400" b="1" dirty="0"/>
              <a:t>Session 3: </a:t>
            </a:r>
            <a:r>
              <a:rPr lang="en-US" sz="2400" dirty="0"/>
              <a:t>Wednesday, July 24, 2024, 10:00 -Noon Reporting and Reimbursements</a:t>
            </a:r>
          </a:p>
          <a:p>
            <a:r>
              <a:rPr lang="en-US" sz="2400" b="1" dirty="0"/>
              <a:t>Session 4:</a:t>
            </a:r>
            <a:r>
              <a:rPr lang="en-US" sz="2400" dirty="0"/>
              <a:t> Tuesday, July 30, 2024 10:30-12:30 – Project Oversight (amendments, procurement)</a:t>
            </a:r>
          </a:p>
          <a:p>
            <a:r>
              <a:rPr lang="en-US" sz="2400" b="1" dirty="0"/>
              <a:t>Session 5: </a:t>
            </a:r>
            <a:r>
              <a:rPr lang="en-US" sz="2400" dirty="0"/>
              <a:t>Thursday, August 1, 2024 1:00–3:00 – Closeout, Desk Reviews &amp; Community Visits </a:t>
            </a:r>
          </a:p>
          <a:p>
            <a:endParaRPr lang="en-US" sz="2000" dirty="0"/>
          </a:p>
          <a:p>
            <a:r>
              <a:rPr lang="en-US" sz="2000" dirty="0"/>
              <a:t>Reminder: The PowerPoint, Chat &amp; Recording of all new grantee training sessions will be made available to Spring Round grantees and their LDDs</a:t>
            </a:r>
          </a:p>
          <a:p>
            <a:endParaRPr lang="en-US" sz="2400" dirty="0"/>
          </a:p>
        </p:txBody>
      </p:sp>
    </p:spTree>
    <p:extLst>
      <p:ext uri="{BB962C8B-B14F-4D97-AF65-F5344CB8AC3E}">
        <p14:creationId xmlns:p14="http://schemas.microsoft.com/office/powerpoint/2010/main" val="40839865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a:extLst>
              <a:ext uri="{FF2B5EF4-FFF2-40B4-BE49-F238E27FC236}">
                <a16:creationId xmlns:a16="http://schemas.microsoft.com/office/drawing/2014/main" id="{7171389E-7E24-4C14-8ACE-9C5065F2A04D}"/>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a:blipFill dpi="0" rotWithShape="1">
            <a:blip r:embed="rId3"/>
            <a:srcRect/>
            <a:stretch>
              <a:fillRect/>
            </a:stretch>
          </a:blipFill>
        </p:spPr>
      </p:pic>
      <p:sp>
        <p:nvSpPr>
          <p:cNvPr id="14" name="Rectangle 13">
            <a:extLst>
              <a:ext uri="{FF2B5EF4-FFF2-40B4-BE49-F238E27FC236}">
                <a16:creationId xmlns:a16="http://schemas.microsoft.com/office/drawing/2014/main" id="{C25AC10C-D659-15B4-57DC-50CE1613BF87}"/>
              </a:ext>
              <a:ext uri="{C183D7F6-B498-43B3-948B-1728B52AA6E4}">
                <adec:decorative xmlns:adec="http://schemas.microsoft.com/office/drawing/2017/decorative" val="1"/>
              </a:ext>
            </a:extLst>
          </p:cNvPr>
          <p:cNvSpPr/>
          <p:nvPr/>
        </p:nvSpPr>
        <p:spPr>
          <a:xfrm>
            <a:off x="0" y="-320135"/>
            <a:ext cx="12192000" cy="7178135"/>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Congratulations again and thank you for your time today!</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200" b="1" dirty="0">
              <a:solidFill>
                <a:prstClr val="black"/>
              </a:solidFill>
              <a:latin typeface="Calibri" panose="020F0502020204030204"/>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We look forward to partnering with you toward successful completion of your projects!</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2A95C40-4BEC-4FF4-9F5A-A6A786967D8B}"/>
              </a:ext>
            </a:extLst>
          </p:cNvPr>
          <p:cNvSpPr>
            <a:spLocks noGrp="1"/>
          </p:cNvSpPr>
          <p:nvPr>
            <p:ph type="ctrTitle"/>
          </p:nvPr>
        </p:nvSpPr>
        <p:spPr>
          <a:xfrm>
            <a:off x="-3" y="4912652"/>
            <a:ext cx="12192001" cy="1063800"/>
          </a:xfrm>
        </p:spPr>
        <p:txBody>
          <a:bodyPr>
            <a:noAutofit/>
          </a:bodyPr>
          <a:lstStyle/>
          <a:p>
            <a:r>
              <a:rPr lang="en-US" sz="3200" b="1" dirty="0">
                <a:latin typeface="+mn-lt"/>
                <a:ea typeface="Tahoma" panose="020B0604030504040204" pitchFamily="34" charset="0"/>
                <a:cs typeface="Arial" panose="020B0604020202020204" pitchFamily="34" charset="0"/>
              </a:rPr>
              <a:t>www.nbrc.gov </a:t>
            </a:r>
          </a:p>
        </p:txBody>
      </p:sp>
      <p:pic>
        <p:nvPicPr>
          <p:cNvPr id="16" name="Picture 15" descr="A picture of nature with mountains, a stream and wildflowers. ">
            <a:extLst>
              <a:ext uri="{FF2B5EF4-FFF2-40B4-BE49-F238E27FC236}">
                <a16:creationId xmlns:a16="http://schemas.microsoft.com/office/drawing/2014/main" id="{73FED135-755D-B472-00B1-C4C2938571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211" y="-148281"/>
            <a:ext cx="12303209" cy="1941802"/>
          </a:xfrm>
          <a:prstGeom prst="rect">
            <a:avLst/>
          </a:prstGeom>
        </p:spPr>
      </p:pic>
    </p:spTree>
    <p:extLst>
      <p:ext uri="{BB962C8B-B14F-4D97-AF65-F5344CB8AC3E}">
        <p14:creationId xmlns:p14="http://schemas.microsoft.com/office/powerpoint/2010/main" val="179935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13EF6-09FC-61BF-44D0-563800A0FBE3}"/>
              </a:ext>
            </a:extLst>
          </p:cNvPr>
          <p:cNvSpPr>
            <a:spLocks noGrp="1"/>
          </p:cNvSpPr>
          <p:nvPr>
            <p:ph type="title"/>
          </p:nvPr>
        </p:nvSpPr>
        <p:spPr>
          <a:xfrm>
            <a:off x="868068" y="1517716"/>
            <a:ext cx="10217854" cy="612742"/>
          </a:xfrm>
        </p:spPr>
        <p:txBody>
          <a:bodyPr>
            <a:noAutofit/>
          </a:bodyPr>
          <a:lstStyle/>
          <a:p>
            <a:pPr algn="ctr"/>
            <a:r>
              <a:rPr lang="en-US" b="1" dirty="0">
                <a:latin typeface="+mn-lt"/>
                <a:ea typeface="Tahoma" panose="020B0604030504040204" pitchFamily="34" charset="0"/>
                <a:cs typeface="Tahoma" panose="020B0604030504040204" pitchFamily="34" charset="0"/>
              </a:rPr>
              <a:t>FEDERAL-STATE PARTNERSHIP</a:t>
            </a:r>
          </a:p>
        </p:txBody>
      </p:sp>
      <p:sp>
        <p:nvSpPr>
          <p:cNvPr id="4" name="Text Placeholder 3">
            <a:extLst>
              <a:ext uri="{FF2B5EF4-FFF2-40B4-BE49-F238E27FC236}">
                <a16:creationId xmlns:a16="http://schemas.microsoft.com/office/drawing/2014/main" id="{A9D610C7-5549-2D97-548C-E02B8F3720C2}"/>
              </a:ext>
            </a:extLst>
          </p:cNvPr>
          <p:cNvSpPr>
            <a:spLocks noGrp="1"/>
          </p:cNvSpPr>
          <p:nvPr>
            <p:ph type="body" sz="half" idx="2"/>
          </p:nvPr>
        </p:nvSpPr>
        <p:spPr>
          <a:xfrm>
            <a:off x="414779" y="2130458"/>
            <a:ext cx="11302740" cy="4487157"/>
          </a:xfrm>
          <a:noFill/>
        </p:spPr>
        <p:txBody>
          <a:bodyPr>
            <a:noAutofit/>
          </a:bodyPr>
          <a:lstStyle/>
          <a:p>
            <a:pPr marL="0" indent="0">
              <a:lnSpc>
                <a:spcPct val="100000"/>
              </a:lnSpc>
              <a:buNone/>
            </a:pPr>
            <a:r>
              <a:rPr lang="en-US" sz="2400" dirty="0">
                <a:ea typeface="Tahoma" panose="020B0604030504040204" pitchFamily="34" charset="0"/>
                <a:cs typeface="Tahoma" panose="020B0604030504040204" pitchFamily="34" charset="0"/>
              </a:rPr>
              <a:t>The States play a crucial role in the NBRC as they partner with the Federal Government to focus NBRC funding strategies and prioritize investments. </a:t>
            </a:r>
          </a:p>
          <a:p>
            <a:pPr>
              <a:lnSpc>
                <a:spcPct val="100000"/>
              </a:lnSpc>
            </a:pPr>
            <a:r>
              <a:rPr lang="en-US" sz="2400" b="1" dirty="0">
                <a:ea typeface="Tahoma" panose="020B0604030504040204" pitchFamily="34" charset="0"/>
                <a:cs typeface="Tahoma" panose="020B0604030504040204" pitchFamily="34" charset="0"/>
              </a:rPr>
              <a:t>The Commission</a:t>
            </a:r>
            <a:r>
              <a:rPr lang="en-US" sz="2400" dirty="0">
                <a:ea typeface="Tahoma" panose="020B0604030504040204" pitchFamily="34" charset="0"/>
                <a:cs typeface="Tahoma" panose="020B0604030504040204" pitchFamily="34" charset="0"/>
              </a:rPr>
              <a:t>: The decision-making process of the Commission is comprised of five voting members including a Federal Co-Chair, who is appointed by the President following confirmation by the Senate, and the Governors of Maine, New Hampshire, Vermont, and New York</a:t>
            </a:r>
          </a:p>
          <a:p>
            <a:pPr>
              <a:lnSpc>
                <a:spcPct val="100000"/>
              </a:lnSpc>
            </a:pPr>
            <a:r>
              <a:rPr lang="en-US" sz="2400" b="1" dirty="0">
                <a:ea typeface="Tahoma" panose="020B0604030504040204" pitchFamily="34" charset="0"/>
                <a:cs typeface="Tahoma" panose="020B0604030504040204" pitchFamily="34" charset="0"/>
              </a:rPr>
              <a:t>Governor’s Alternates</a:t>
            </a:r>
            <a:r>
              <a:rPr lang="en-US" sz="2400" dirty="0">
                <a:ea typeface="Tahoma" panose="020B0604030504040204" pitchFamily="34" charset="0"/>
                <a:cs typeface="Tahoma" panose="020B0604030504040204" pitchFamily="34" charset="0"/>
              </a:rPr>
              <a:t>: Governors are represented on NBRC by their chosen alternate</a:t>
            </a:r>
            <a:endParaRPr lang="en-US" sz="2400" b="1" dirty="0">
              <a:ea typeface="Tahoma" panose="020B0604030504040204" pitchFamily="34" charset="0"/>
              <a:cs typeface="Tahoma" panose="020B0604030504040204" pitchFamily="34" charset="0"/>
            </a:endParaRPr>
          </a:p>
          <a:p>
            <a:pPr>
              <a:lnSpc>
                <a:spcPct val="100000"/>
              </a:lnSpc>
            </a:pPr>
            <a:r>
              <a:rPr lang="en-US" sz="2400" b="1" dirty="0">
                <a:ea typeface="Tahoma" panose="020B0604030504040204" pitchFamily="34" charset="0"/>
                <a:cs typeface="Tahoma" panose="020B0604030504040204" pitchFamily="34" charset="0"/>
              </a:rPr>
              <a:t>State Program Managers</a:t>
            </a:r>
            <a:r>
              <a:rPr lang="en-US" sz="2400" dirty="0">
                <a:ea typeface="Tahoma" panose="020B0604030504040204" pitchFamily="34" charset="0"/>
                <a:cs typeface="Tahoma" panose="020B0604030504040204" pitchFamily="34" charset="0"/>
              </a:rPr>
              <a:t>: The Governor’s Alternates assign NBRC partnership duties to a State Program Manager.  The SPMs serve as  the primary point of contact for entities interested in NBRC funding</a:t>
            </a:r>
          </a:p>
        </p:txBody>
      </p:sp>
    </p:spTree>
    <p:extLst>
      <p:ext uri="{BB962C8B-B14F-4D97-AF65-F5344CB8AC3E}">
        <p14:creationId xmlns:p14="http://schemas.microsoft.com/office/powerpoint/2010/main" val="37535898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a:extLst>
              <a:ext uri="{FF2B5EF4-FFF2-40B4-BE49-F238E27FC236}">
                <a16:creationId xmlns:a16="http://schemas.microsoft.com/office/drawing/2014/main" id="{7171389E-7E24-4C14-8ACE-9C5065F2A04D}"/>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a:blipFill dpi="0" rotWithShape="1">
            <a:blip r:embed="rId3"/>
            <a:srcRect/>
            <a:stretch>
              <a:fillRect/>
            </a:stretch>
          </a:blipFill>
        </p:spPr>
      </p:pic>
      <p:sp>
        <p:nvSpPr>
          <p:cNvPr id="14" name="Rectangle 13">
            <a:extLst>
              <a:ext uri="{FF2B5EF4-FFF2-40B4-BE49-F238E27FC236}">
                <a16:creationId xmlns:a16="http://schemas.microsoft.com/office/drawing/2014/main" id="{C25AC10C-D659-15B4-57DC-50CE1613BF87}"/>
              </a:ext>
              <a:ext uri="{C183D7F6-B498-43B3-948B-1728B52AA6E4}">
                <adec:decorative xmlns:adec="http://schemas.microsoft.com/office/drawing/2017/decorative" val="1"/>
              </a:ext>
            </a:extLst>
          </p:cNvPr>
          <p:cNvSpPr/>
          <p:nvPr/>
        </p:nvSpPr>
        <p:spPr>
          <a:xfrm>
            <a:off x="-5" y="-320135"/>
            <a:ext cx="12192000" cy="7178135"/>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mn-lt"/>
                <a:cs typeface="Arial" panose="020B0604020202020204" pitchFamily="34" charset="0"/>
              </a:rPr>
              <a:t>NBRC Grant Administration Resource</a:t>
            </a:r>
            <a:r>
              <a:rPr lang="en-US" sz="3200" b="1" dirty="0">
                <a:solidFill>
                  <a:schemeClr val="tx1"/>
                </a:solidFill>
                <a:cs typeface="Arial" panose="020B0604020202020204" pitchFamily="34" charset="0"/>
              </a:rPr>
              <a:t>s, Programmatic Key Terms </a:t>
            </a:r>
            <a:r>
              <a:rPr lang="en-US" sz="3200" b="1" dirty="0">
                <a:solidFill>
                  <a:schemeClr val="tx1"/>
                </a:solidFill>
                <a:latin typeface="+mn-lt"/>
                <a:cs typeface="Arial" panose="020B0604020202020204" pitchFamily="34" charset="0"/>
              </a:rPr>
              <a:t>and Staff Information </a:t>
            </a:r>
            <a:endParaRPr lang="en-US" sz="3200" b="1" dirty="0">
              <a:solidFill>
                <a:schemeClr val="tx1"/>
              </a:solidFill>
            </a:endParaRPr>
          </a:p>
        </p:txBody>
      </p:sp>
      <p:sp>
        <p:nvSpPr>
          <p:cNvPr id="2" name="Title 1">
            <a:extLst>
              <a:ext uri="{FF2B5EF4-FFF2-40B4-BE49-F238E27FC236}">
                <a16:creationId xmlns:a16="http://schemas.microsoft.com/office/drawing/2014/main" id="{B2A95C40-4BEC-4FF4-9F5A-A6A786967D8B}"/>
              </a:ext>
            </a:extLst>
          </p:cNvPr>
          <p:cNvSpPr>
            <a:spLocks noGrp="1"/>
          </p:cNvSpPr>
          <p:nvPr>
            <p:ph type="ctrTitle"/>
          </p:nvPr>
        </p:nvSpPr>
        <p:spPr>
          <a:xfrm>
            <a:off x="-3" y="4912652"/>
            <a:ext cx="12192001" cy="1063800"/>
          </a:xfrm>
        </p:spPr>
        <p:txBody>
          <a:bodyPr>
            <a:noAutofit/>
          </a:bodyPr>
          <a:lstStyle/>
          <a:p>
            <a:r>
              <a:rPr lang="en-US" sz="3200" b="1" dirty="0">
                <a:latin typeface="+mn-lt"/>
                <a:ea typeface="Tahoma" panose="020B0604030504040204" pitchFamily="34" charset="0"/>
                <a:cs typeface="Arial" panose="020B0604020202020204" pitchFamily="34" charset="0"/>
              </a:rPr>
              <a:t>www.nbrc.gov </a:t>
            </a:r>
          </a:p>
        </p:txBody>
      </p:sp>
      <p:pic>
        <p:nvPicPr>
          <p:cNvPr id="16" name="Picture 15" descr="A picture of nature with mountains, a stream and wildflowers. ">
            <a:extLst>
              <a:ext uri="{FF2B5EF4-FFF2-40B4-BE49-F238E27FC236}">
                <a16:creationId xmlns:a16="http://schemas.microsoft.com/office/drawing/2014/main" id="{73FED135-755D-B472-00B1-C4C2938571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211" y="-148281"/>
            <a:ext cx="12303209" cy="1941802"/>
          </a:xfrm>
          <a:prstGeom prst="rect">
            <a:avLst/>
          </a:prstGeom>
        </p:spPr>
      </p:pic>
    </p:spTree>
    <p:extLst>
      <p:ext uri="{BB962C8B-B14F-4D97-AF65-F5344CB8AC3E}">
        <p14:creationId xmlns:p14="http://schemas.microsoft.com/office/powerpoint/2010/main" val="13934392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13EF6-09FC-61BF-44D0-563800A0FBE3}"/>
              </a:ext>
            </a:extLst>
          </p:cNvPr>
          <p:cNvSpPr>
            <a:spLocks noGrp="1"/>
          </p:cNvSpPr>
          <p:nvPr>
            <p:ph type="title"/>
          </p:nvPr>
        </p:nvSpPr>
        <p:spPr>
          <a:xfrm>
            <a:off x="941070" y="1181099"/>
            <a:ext cx="10515600" cy="1325563"/>
          </a:xfrm>
        </p:spPr>
        <p:txBody>
          <a:bodyPr>
            <a:normAutofit/>
          </a:bodyPr>
          <a:lstStyle/>
          <a:p>
            <a:pPr algn="ctr"/>
            <a:r>
              <a:rPr lang="en-US" sz="3200" b="1" dirty="0">
                <a:latin typeface="+mn-lt"/>
                <a:ea typeface="Tahoma" panose="020B0604030504040204" pitchFamily="34" charset="0"/>
                <a:cs typeface="Tahoma" panose="020B0604030504040204" pitchFamily="34" charset="0"/>
              </a:rPr>
              <a:t>Grant Administration Resources</a:t>
            </a:r>
          </a:p>
        </p:txBody>
      </p:sp>
      <p:graphicFrame>
        <p:nvGraphicFramePr>
          <p:cNvPr id="5" name="Content Placeholder 4">
            <a:extLst>
              <a:ext uri="{FF2B5EF4-FFF2-40B4-BE49-F238E27FC236}">
                <a16:creationId xmlns:a16="http://schemas.microsoft.com/office/drawing/2014/main" id="{899B5175-81E4-F883-5C60-802864D3D2A4}"/>
              </a:ext>
            </a:extLst>
          </p:cNvPr>
          <p:cNvGraphicFramePr>
            <a:graphicFrameLocks noGrp="1"/>
          </p:cNvGraphicFramePr>
          <p:nvPr>
            <p:ph idx="1"/>
            <p:extLst>
              <p:ext uri="{D42A27DB-BD31-4B8C-83A1-F6EECF244321}">
                <p14:modId xmlns:p14="http://schemas.microsoft.com/office/powerpoint/2010/main" val="1525720984"/>
              </p:ext>
            </p:extLst>
          </p:nvPr>
        </p:nvGraphicFramePr>
        <p:xfrm>
          <a:off x="604965" y="2143124"/>
          <a:ext cx="10645965" cy="25443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6" name="Group 5">
            <a:extLst>
              <a:ext uri="{FF2B5EF4-FFF2-40B4-BE49-F238E27FC236}">
                <a16:creationId xmlns:a16="http://schemas.microsoft.com/office/drawing/2014/main" id="{DFE7A6CB-59C8-2FF2-25D5-DEBCE0E1F549}"/>
              </a:ext>
            </a:extLst>
          </p:cNvPr>
          <p:cNvGrpSpPr/>
          <p:nvPr/>
        </p:nvGrpSpPr>
        <p:grpSpPr>
          <a:xfrm>
            <a:off x="735330" y="4224623"/>
            <a:ext cx="10515600" cy="560570"/>
            <a:chOff x="0" y="184388"/>
            <a:chExt cx="10515600" cy="560570"/>
          </a:xfrm>
        </p:grpSpPr>
        <p:sp>
          <p:nvSpPr>
            <p:cNvPr id="7" name="Rectangle: Rounded Corners 6">
              <a:extLst>
                <a:ext uri="{FF2B5EF4-FFF2-40B4-BE49-F238E27FC236}">
                  <a16:creationId xmlns:a16="http://schemas.microsoft.com/office/drawing/2014/main" id="{9F18A8E8-C812-5ED5-4099-D0C48EDBED2B}"/>
                </a:ext>
              </a:extLst>
            </p:cNvPr>
            <p:cNvSpPr/>
            <p:nvPr/>
          </p:nvSpPr>
          <p:spPr>
            <a:xfrm>
              <a:off x="0" y="184388"/>
              <a:ext cx="10515600" cy="56057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8" name="Rectangle: Rounded Corners 4">
              <a:extLst>
                <a:ext uri="{FF2B5EF4-FFF2-40B4-BE49-F238E27FC236}">
                  <a16:creationId xmlns:a16="http://schemas.microsoft.com/office/drawing/2014/main" id="{A25E183C-2893-E5FB-A706-EC412A8419BB}"/>
                </a:ext>
              </a:extLst>
            </p:cNvPr>
            <p:cNvSpPr txBox="1"/>
            <p:nvPr/>
          </p:nvSpPr>
          <p:spPr>
            <a:xfrm>
              <a:off x="27365" y="211753"/>
              <a:ext cx="10460870" cy="5058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400" kern="1200" dirty="0"/>
                <a:t>Human support:</a:t>
              </a:r>
            </a:p>
          </p:txBody>
        </p:sp>
      </p:grpSp>
      <p:sp>
        <p:nvSpPr>
          <p:cNvPr id="10" name="TextBox 9">
            <a:extLst>
              <a:ext uri="{FF2B5EF4-FFF2-40B4-BE49-F238E27FC236}">
                <a16:creationId xmlns:a16="http://schemas.microsoft.com/office/drawing/2014/main" id="{31D44FBF-28C6-72F7-8D66-19DF97B21835}"/>
              </a:ext>
            </a:extLst>
          </p:cNvPr>
          <p:cNvSpPr txBox="1"/>
          <p:nvPr/>
        </p:nvSpPr>
        <p:spPr>
          <a:xfrm>
            <a:off x="941070" y="5049369"/>
            <a:ext cx="6150768" cy="1200329"/>
          </a:xfrm>
          <a:prstGeom prst="rect">
            <a:avLst/>
          </a:prstGeom>
          <a:noFill/>
        </p:spPr>
        <p:txBody>
          <a:bodyPr wrap="square">
            <a:spAutoFit/>
          </a:bodyPr>
          <a:lstStyle/>
          <a:p>
            <a:pPr lvl="0"/>
            <a:r>
              <a:rPr lang="en-US" sz="2400" dirty="0"/>
              <a:t>NBRC Staff – </a:t>
            </a:r>
            <a:r>
              <a:rPr lang="en-US" sz="2400" dirty="0">
                <a:hlinkClick r:id="rId8"/>
              </a:rPr>
              <a:t>admin@nbrc.gov</a:t>
            </a:r>
            <a:r>
              <a:rPr lang="en-US" sz="2400" dirty="0"/>
              <a:t> </a:t>
            </a:r>
          </a:p>
          <a:p>
            <a:pPr lvl="0"/>
            <a:r>
              <a:rPr lang="en-US" sz="2400" dirty="0"/>
              <a:t>State Program Managers –</a:t>
            </a:r>
            <a:r>
              <a:rPr lang="en-US" sz="2400" dirty="0">
                <a:hlinkClick r:id="rId9"/>
              </a:rPr>
              <a:t>ME</a:t>
            </a:r>
            <a:r>
              <a:rPr lang="en-US" sz="2400" dirty="0"/>
              <a:t>, </a:t>
            </a:r>
            <a:r>
              <a:rPr lang="en-US" sz="2400" dirty="0">
                <a:hlinkClick r:id="rId10"/>
              </a:rPr>
              <a:t>NH</a:t>
            </a:r>
            <a:r>
              <a:rPr lang="en-US" sz="2400" dirty="0"/>
              <a:t>, </a:t>
            </a:r>
            <a:r>
              <a:rPr lang="en-US" sz="2400" dirty="0">
                <a:hlinkClick r:id="rId11"/>
              </a:rPr>
              <a:t>VT</a:t>
            </a:r>
            <a:r>
              <a:rPr lang="en-US" sz="2400" dirty="0"/>
              <a:t>, </a:t>
            </a:r>
            <a:r>
              <a:rPr lang="en-US" sz="2400" dirty="0">
                <a:hlinkClick r:id="rId12"/>
              </a:rPr>
              <a:t>NY</a:t>
            </a:r>
            <a:endParaRPr lang="en-US" sz="2400" dirty="0"/>
          </a:p>
          <a:p>
            <a:pPr lvl="0"/>
            <a:r>
              <a:rPr lang="en-US" sz="2400" dirty="0"/>
              <a:t>Your </a:t>
            </a:r>
            <a:r>
              <a:rPr lang="en-US" sz="2400" dirty="0">
                <a:hlinkClick r:id="rId13"/>
              </a:rPr>
              <a:t>Local Development District</a:t>
            </a:r>
            <a:endParaRPr lang="en-US" sz="2400" dirty="0"/>
          </a:p>
        </p:txBody>
      </p:sp>
    </p:spTree>
    <p:extLst>
      <p:ext uri="{BB962C8B-B14F-4D97-AF65-F5344CB8AC3E}">
        <p14:creationId xmlns:p14="http://schemas.microsoft.com/office/powerpoint/2010/main" val="22044835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13EF6-09FC-61BF-44D0-563800A0FBE3}"/>
              </a:ext>
            </a:extLst>
          </p:cNvPr>
          <p:cNvSpPr>
            <a:spLocks noGrp="1"/>
          </p:cNvSpPr>
          <p:nvPr>
            <p:ph type="title"/>
          </p:nvPr>
        </p:nvSpPr>
        <p:spPr>
          <a:xfrm>
            <a:off x="941070" y="1181099"/>
            <a:ext cx="10515600" cy="1325563"/>
          </a:xfrm>
        </p:spPr>
        <p:txBody>
          <a:bodyPr>
            <a:normAutofit/>
          </a:bodyPr>
          <a:lstStyle/>
          <a:p>
            <a:pPr algn="ctr"/>
            <a:r>
              <a:rPr lang="en-US" sz="3200" b="1" dirty="0">
                <a:latin typeface="+mn-lt"/>
                <a:ea typeface="Tahoma" panose="020B0604030504040204" pitchFamily="34" charset="0"/>
                <a:cs typeface="Tahoma" panose="020B0604030504040204" pitchFamily="34" charset="0"/>
              </a:rPr>
              <a:t>Grant Administration Resources</a:t>
            </a:r>
          </a:p>
        </p:txBody>
      </p:sp>
      <p:graphicFrame>
        <p:nvGraphicFramePr>
          <p:cNvPr id="4" name="Content Placeholder 3">
            <a:extLst>
              <a:ext uri="{FF2B5EF4-FFF2-40B4-BE49-F238E27FC236}">
                <a16:creationId xmlns:a16="http://schemas.microsoft.com/office/drawing/2014/main" id="{5194C708-C8A6-4A2D-B0DD-739ECEF32890}"/>
              </a:ext>
            </a:extLst>
          </p:cNvPr>
          <p:cNvGraphicFramePr>
            <a:graphicFrameLocks noGrp="1"/>
          </p:cNvGraphicFramePr>
          <p:nvPr>
            <p:ph idx="1"/>
            <p:extLst>
              <p:ext uri="{D42A27DB-BD31-4B8C-83A1-F6EECF244321}">
                <p14:modId xmlns:p14="http://schemas.microsoft.com/office/powerpoint/2010/main" val="2258086117"/>
              </p:ext>
            </p:extLst>
          </p:nvPr>
        </p:nvGraphicFramePr>
        <p:xfrm>
          <a:off x="941070" y="2046604"/>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77846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13EF6-09FC-61BF-44D0-563800A0FBE3}"/>
              </a:ext>
            </a:extLst>
          </p:cNvPr>
          <p:cNvSpPr>
            <a:spLocks noGrp="1"/>
          </p:cNvSpPr>
          <p:nvPr>
            <p:ph type="title"/>
          </p:nvPr>
        </p:nvSpPr>
        <p:spPr>
          <a:xfrm>
            <a:off x="941070" y="1602557"/>
            <a:ext cx="10515600" cy="527901"/>
          </a:xfrm>
        </p:spPr>
        <p:txBody>
          <a:bodyPr>
            <a:noAutofit/>
          </a:bodyPr>
          <a:lstStyle/>
          <a:p>
            <a:pPr algn="ctr"/>
            <a:br>
              <a:rPr lang="en-US" sz="3200" b="1" dirty="0">
                <a:latin typeface="+mn-lt"/>
                <a:ea typeface="Tahoma" panose="020B0604030504040204" pitchFamily="34" charset="0"/>
                <a:cs typeface="Tahoma" panose="020B0604030504040204" pitchFamily="34" charset="0"/>
              </a:rPr>
            </a:br>
            <a:r>
              <a:rPr lang="en-US" sz="3200" b="1" dirty="0">
                <a:latin typeface="+mn-lt"/>
                <a:ea typeface="Tahoma" panose="020B0604030504040204" pitchFamily="34" charset="0"/>
                <a:cs typeface="Tahoma" panose="020B0604030504040204" pitchFamily="34" charset="0"/>
              </a:rPr>
              <a:t>Key Terms</a:t>
            </a:r>
            <a:br>
              <a:rPr lang="en-US" sz="3200" b="1" dirty="0">
                <a:latin typeface="+mn-lt"/>
                <a:ea typeface="Tahoma" panose="020B0604030504040204" pitchFamily="34" charset="0"/>
                <a:cs typeface="Tahoma" panose="020B0604030504040204" pitchFamily="34" charset="0"/>
              </a:rPr>
            </a:br>
            <a:endParaRPr lang="en-US" sz="3200" b="1" dirty="0">
              <a:latin typeface="+mn-lt"/>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F4326F76-BA03-AF50-769C-45289C58F719}"/>
              </a:ext>
            </a:extLst>
          </p:cNvPr>
          <p:cNvSpPr>
            <a:spLocks noGrp="1"/>
          </p:cNvSpPr>
          <p:nvPr>
            <p:ph idx="1"/>
          </p:nvPr>
        </p:nvSpPr>
        <p:spPr>
          <a:xfrm>
            <a:off x="941070" y="2289492"/>
            <a:ext cx="10515600" cy="4351338"/>
          </a:xfrm>
        </p:spPr>
        <p:txBody>
          <a:bodyPr>
            <a:normAutofit fontScale="32500" lnSpcReduction="20000"/>
          </a:bodyPr>
          <a:lstStyle/>
          <a:p>
            <a:pPr>
              <a:lnSpc>
                <a:spcPct val="120000"/>
              </a:lnSpc>
            </a:pPr>
            <a:r>
              <a:rPr lang="en-US" sz="7400" b="1" dirty="0">
                <a:effectLst/>
                <a:ea typeface="Tahoma" panose="020B0604030504040204" pitchFamily="34" charset="0"/>
                <a:cs typeface="Tahoma" panose="020B0604030504040204" pitchFamily="34" charset="0"/>
              </a:rPr>
              <a:t>Period of Performance</a:t>
            </a:r>
            <a:r>
              <a:rPr lang="en-US" sz="7400" dirty="0">
                <a:effectLst/>
                <a:ea typeface="Tahoma" panose="020B0604030504040204" pitchFamily="34" charset="0"/>
                <a:cs typeface="Tahoma" panose="020B0604030504040204" pitchFamily="34" charset="0"/>
              </a:rPr>
              <a:t>: this is the start and end date of the project to be completed for the grant agreement between grantee and NBRC. Your executed grant agreement will indicate your project’s performance period. </a:t>
            </a:r>
          </a:p>
          <a:p>
            <a:pPr>
              <a:lnSpc>
                <a:spcPct val="120000"/>
              </a:lnSpc>
            </a:pPr>
            <a:r>
              <a:rPr lang="en-US" sz="7400" b="1" dirty="0">
                <a:effectLst/>
                <a:ea typeface="Tahoma" panose="020B0604030504040204" pitchFamily="34" charset="0"/>
                <a:cs typeface="Tahoma" panose="020B0604030504040204" pitchFamily="34" charset="0"/>
              </a:rPr>
              <a:t>NBRC Grant Amount</a:t>
            </a:r>
            <a:r>
              <a:rPr lang="en-US" sz="7400" dirty="0">
                <a:effectLst/>
                <a:ea typeface="Tahoma" panose="020B0604030504040204" pitchFamily="34" charset="0"/>
                <a:cs typeface="Tahoma" panose="020B0604030504040204" pitchFamily="34" charset="0"/>
              </a:rPr>
              <a:t>: The grant amount cannot be increased for any reason. Overruns on projects are the responsibility of the grantee</a:t>
            </a:r>
          </a:p>
          <a:p>
            <a:pPr>
              <a:lnSpc>
                <a:spcPct val="120000"/>
              </a:lnSpc>
            </a:pPr>
            <a:r>
              <a:rPr lang="en-US" sz="7400" b="1" dirty="0">
                <a:effectLst/>
                <a:ea typeface="Tahoma" panose="020B0604030504040204" pitchFamily="34" charset="0"/>
                <a:cs typeface="Tahoma" panose="020B0604030504040204" pitchFamily="34" charset="0"/>
              </a:rPr>
              <a:t>Required Match/Cost Share</a:t>
            </a:r>
            <a:r>
              <a:rPr lang="en-US" sz="7400" dirty="0">
                <a:effectLst/>
                <a:ea typeface="Tahoma" panose="020B0604030504040204" pitchFamily="34" charset="0"/>
                <a:cs typeface="Tahoma" panose="020B0604030504040204" pitchFamily="34" charset="0"/>
              </a:rPr>
              <a:t>: This is the amount of other funds necessary to complete your project and that must be documented during the project period</a:t>
            </a:r>
          </a:p>
          <a:p>
            <a:pPr marL="0" indent="0">
              <a:lnSpc>
                <a:spcPct val="120000"/>
              </a:lnSpc>
              <a:buNone/>
            </a:pPr>
            <a:endParaRPr lang="en-US" sz="7400" dirty="0">
              <a:effectLst/>
              <a:ea typeface="Tahoma" panose="020B0604030504040204" pitchFamily="34" charset="0"/>
              <a:cs typeface="Tahoma" panose="020B0604030504040204" pitchFamily="34" charset="0"/>
            </a:endParaRPr>
          </a:p>
          <a:p>
            <a:pPr marL="0" indent="0" algn="ctr">
              <a:lnSpc>
                <a:spcPct val="120000"/>
              </a:lnSpc>
              <a:buNone/>
            </a:pPr>
            <a:endParaRPr lang="en-US" sz="86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06540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13EF6-09FC-61BF-44D0-563800A0FBE3}"/>
              </a:ext>
            </a:extLst>
          </p:cNvPr>
          <p:cNvSpPr>
            <a:spLocks noGrp="1"/>
          </p:cNvSpPr>
          <p:nvPr>
            <p:ph type="title"/>
          </p:nvPr>
        </p:nvSpPr>
        <p:spPr>
          <a:xfrm>
            <a:off x="941070" y="1640264"/>
            <a:ext cx="10515600" cy="471340"/>
          </a:xfrm>
        </p:spPr>
        <p:txBody>
          <a:bodyPr>
            <a:noAutofit/>
          </a:bodyPr>
          <a:lstStyle/>
          <a:p>
            <a:pPr algn="ctr"/>
            <a:br>
              <a:rPr lang="en-US" sz="3200" b="1" dirty="0">
                <a:latin typeface="+mn-lt"/>
                <a:ea typeface="Tahoma" panose="020B0604030504040204" pitchFamily="34" charset="0"/>
                <a:cs typeface="Tahoma" panose="020B0604030504040204" pitchFamily="34" charset="0"/>
              </a:rPr>
            </a:br>
            <a:r>
              <a:rPr lang="en-US" sz="3200" b="1" dirty="0">
                <a:latin typeface="+mn-lt"/>
                <a:ea typeface="Tahoma" panose="020B0604030504040204" pitchFamily="34" charset="0"/>
                <a:cs typeface="Tahoma" panose="020B0604030504040204" pitchFamily="34" charset="0"/>
              </a:rPr>
              <a:t>Key Terms</a:t>
            </a:r>
            <a:br>
              <a:rPr lang="en-US" sz="3200" b="1" dirty="0">
                <a:latin typeface="+mn-lt"/>
                <a:ea typeface="Tahoma" panose="020B0604030504040204" pitchFamily="34" charset="0"/>
                <a:cs typeface="Tahoma" panose="020B0604030504040204" pitchFamily="34" charset="0"/>
              </a:rPr>
            </a:br>
            <a:endParaRPr lang="en-US" sz="3200" b="1" dirty="0">
              <a:latin typeface="+mn-lt"/>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F4326F76-BA03-AF50-769C-45289C58F719}"/>
              </a:ext>
            </a:extLst>
          </p:cNvPr>
          <p:cNvSpPr>
            <a:spLocks noGrp="1"/>
          </p:cNvSpPr>
          <p:nvPr>
            <p:ph idx="1"/>
          </p:nvPr>
        </p:nvSpPr>
        <p:spPr>
          <a:xfrm>
            <a:off x="941070" y="2289492"/>
            <a:ext cx="10515600" cy="4351338"/>
          </a:xfrm>
        </p:spPr>
        <p:txBody>
          <a:bodyPr>
            <a:normAutofit fontScale="32500" lnSpcReduction="20000"/>
          </a:bodyPr>
          <a:lstStyle/>
          <a:p>
            <a:pPr>
              <a:lnSpc>
                <a:spcPct val="120000"/>
              </a:lnSpc>
            </a:pPr>
            <a:r>
              <a:rPr lang="en-US" sz="7400" b="1" dirty="0">
                <a:effectLst/>
                <a:ea typeface="Tahoma" panose="020B0604030504040204" pitchFamily="34" charset="0"/>
                <a:cs typeface="Tahoma" panose="020B0604030504040204" pitchFamily="34" charset="0"/>
              </a:rPr>
              <a:t>Indirect Cost Rate</a:t>
            </a:r>
            <a:r>
              <a:rPr lang="en-US" sz="7400" dirty="0">
                <a:effectLst/>
                <a:ea typeface="Tahoma" panose="020B0604030504040204" pitchFamily="34" charset="0"/>
                <a:cs typeface="Tahoma" panose="020B0604030504040204" pitchFamily="34" charset="0"/>
              </a:rPr>
              <a:t>: This is the approved rate that has been agreed upon by the grantee and their Federal Cognizant Agency for indirect costs. All invoices must use this rate for their invoices when specific services as outlined are performed by the grantee. This is NOT a rate to be used by any subcontractor or consultant</a:t>
            </a:r>
            <a:endParaRPr lang="en-US" sz="7400" b="1" dirty="0">
              <a:effectLst/>
              <a:ea typeface="Tahoma" panose="020B0604030504040204" pitchFamily="34" charset="0"/>
              <a:cs typeface="Tahoma" panose="020B0604030504040204" pitchFamily="34" charset="0"/>
            </a:endParaRPr>
          </a:p>
          <a:p>
            <a:pPr>
              <a:lnSpc>
                <a:spcPct val="120000"/>
              </a:lnSpc>
            </a:pPr>
            <a:r>
              <a:rPr lang="en-US" sz="7400" b="1" dirty="0">
                <a:effectLst/>
                <a:ea typeface="Tahoma" panose="020B0604030504040204" pitchFamily="34" charset="0"/>
                <a:cs typeface="Tahoma" panose="020B0604030504040204" pitchFamily="34" charset="0"/>
              </a:rPr>
              <a:t>Budget: </a:t>
            </a:r>
            <a:r>
              <a:rPr lang="en-US" sz="7400" dirty="0">
                <a:effectLst/>
                <a:ea typeface="Tahoma" panose="020B0604030504040204" pitchFamily="34" charset="0"/>
                <a:cs typeface="Tahoma" panose="020B0604030504040204" pitchFamily="34" charset="0"/>
              </a:rPr>
              <a:t>Line items of expenditures. These line items may not be changed by the recipient without prior written approval by NBRC (2 CFR 200.308)</a:t>
            </a:r>
          </a:p>
          <a:p>
            <a:pPr>
              <a:lnSpc>
                <a:spcPct val="120000"/>
              </a:lnSpc>
            </a:pPr>
            <a:r>
              <a:rPr lang="en-US" sz="7400" b="1" dirty="0">
                <a:effectLst/>
                <a:ea typeface="Tahoma" panose="020B0604030504040204" pitchFamily="34" charset="0"/>
                <a:cs typeface="Tahoma" panose="020B0604030504040204" pitchFamily="34" charset="0"/>
              </a:rPr>
              <a:t>Grant Provisions: </a:t>
            </a:r>
            <a:r>
              <a:rPr lang="en-US" sz="7400" dirty="0">
                <a:effectLst/>
                <a:ea typeface="Tahoma" panose="020B0604030504040204" pitchFamily="34" charset="0"/>
                <a:cs typeface="Tahoma" panose="020B0604030504040204" pitchFamily="34" charset="0"/>
              </a:rPr>
              <a:t>The laws and agreements that a grantee is required to follow as part of the contract with a federal awarding agency </a:t>
            </a:r>
          </a:p>
          <a:p>
            <a:pPr marL="0" indent="0">
              <a:lnSpc>
                <a:spcPct val="120000"/>
              </a:lnSpc>
              <a:buNone/>
            </a:pPr>
            <a:endParaRPr lang="en-US" sz="7400" dirty="0">
              <a:effectLst/>
              <a:ea typeface="Tahoma" panose="020B0604030504040204" pitchFamily="34" charset="0"/>
              <a:cs typeface="Tahoma" panose="020B0604030504040204" pitchFamily="34" charset="0"/>
            </a:endParaRPr>
          </a:p>
          <a:p>
            <a:pPr marL="0" indent="0" algn="ctr">
              <a:lnSpc>
                <a:spcPct val="120000"/>
              </a:lnSpc>
              <a:buNone/>
            </a:pPr>
            <a:endParaRPr lang="en-US" sz="86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451493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13EF6-09FC-61BF-44D0-563800A0FBE3}"/>
              </a:ext>
            </a:extLst>
          </p:cNvPr>
          <p:cNvSpPr>
            <a:spLocks noGrp="1"/>
          </p:cNvSpPr>
          <p:nvPr>
            <p:ph type="title"/>
          </p:nvPr>
        </p:nvSpPr>
        <p:spPr>
          <a:xfrm>
            <a:off x="941070" y="1630837"/>
            <a:ext cx="10515600" cy="688157"/>
          </a:xfrm>
        </p:spPr>
        <p:txBody>
          <a:bodyPr>
            <a:noAutofit/>
          </a:bodyPr>
          <a:lstStyle/>
          <a:p>
            <a:pPr algn="ctr"/>
            <a:br>
              <a:rPr lang="en-US" sz="3200" b="1" dirty="0">
                <a:latin typeface="+mn-lt"/>
                <a:ea typeface="Tahoma" panose="020B0604030504040204" pitchFamily="34" charset="0"/>
                <a:cs typeface="Tahoma" panose="020B0604030504040204" pitchFamily="34" charset="0"/>
              </a:rPr>
            </a:br>
            <a:r>
              <a:rPr lang="en-US" sz="3200" b="1" dirty="0">
                <a:latin typeface="+mn-lt"/>
                <a:ea typeface="Tahoma" panose="020B0604030504040204" pitchFamily="34" charset="0"/>
                <a:cs typeface="Tahoma" panose="020B0604030504040204" pitchFamily="34" charset="0"/>
              </a:rPr>
              <a:t>NBRC Staff</a:t>
            </a:r>
            <a:br>
              <a:rPr lang="en-US" sz="3200" b="1" dirty="0">
                <a:latin typeface="+mn-lt"/>
                <a:ea typeface="Tahoma" panose="020B0604030504040204" pitchFamily="34" charset="0"/>
                <a:cs typeface="Tahoma" panose="020B0604030504040204" pitchFamily="34" charset="0"/>
              </a:rPr>
            </a:br>
            <a:endParaRPr lang="en-US" sz="3200" b="1" dirty="0">
              <a:latin typeface="+mn-lt"/>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F4326F76-BA03-AF50-769C-45289C58F719}"/>
              </a:ext>
            </a:extLst>
          </p:cNvPr>
          <p:cNvSpPr>
            <a:spLocks noGrp="1"/>
          </p:cNvSpPr>
          <p:nvPr>
            <p:ph idx="1"/>
          </p:nvPr>
        </p:nvSpPr>
        <p:spPr>
          <a:xfrm>
            <a:off x="941070" y="2196445"/>
            <a:ext cx="10515600" cy="4661555"/>
          </a:xfrm>
        </p:spPr>
        <p:txBody>
          <a:bodyPr>
            <a:normAutofit/>
          </a:bodyPr>
          <a:lstStyle/>
          <a:p>
            <a:pPr>
              <a:lnSpc>
                <a:spcPct val="120000"/>
              </a:lnSpc>
            </a:pPr>
            <a:r>
              <a:rPr lang="en-US" sz="2600" b="1" dirty="0">
                <a:ea typeface="Tahoma" panose="020B0604030504040204" pitchFamily="34" charset="0"/>
                <a:cs typeface="Tahoma" panose="020B0604030504040204" pitchFamily="34" charset="0"/>
              </a:rPr>
              <a:t>Chris Saunders, Federal Co-Chair</a:t>
            </a:r>
          </a:p>
          <a:p>
            <a:pPr>
              <a:lnSpc>
                <a:spcPct val="120000"/>
              </a:lnSpc>
            </a:pPr>
            <a:r>
              <a:rPr lang="en-US" sz="2600" b="1" dirty="0">
                <a:ea typeface="Tahoma" panose="020B0604030504040204" pitchFamily="34" charset="0"/>
                <a:cs typeface="Tahoma" panose="020B0604030504040204" pitchFamily="34" charset="0"/>
              </a:rPr>
              <a:t>Rich Grogan, Executive Director</a:t>
            </a:r>
          </a:p>
          <a:p>
            <a:pPr>
              <a:lnSpc>
                <a:spcPct val="120000"/>
              </a:lnSpc>
            </a:pPr>
            <a:r>
              <a:rPr lang="en-US" sz="2600" b="1" dirty="0">
                <a:ea typeface="Tahoma" panose="020B0604030504040204" pitchFamily="34" charset="0"/>
                <a:cs typeface="Tahoma" panose="020B0604030504040204" pitchFamily="34" charset="0"/>
              </a:rPr>
              <a:t>Molly Taflas, Deputy Executive Director</a:t>
            </a:r>
          </a:p>
          <a:p>
            <a:pPr>
              <a:lnSpc>
                <a:spcPct val="120000"/>
              </a:lnSpc>
            </a:pPr>
            <a:r>
              <a:rPr lang="en-US" sz="2600" b="1" dirty="0">
                <a:ea typeface="Tahoma" panose="020B0604030504040204" pitchFamily="34" charset="0"/>
                <a:cs typeface="Tahoma" panose="020B0604030504040204" pitchFamily="34" charset="0"/>
              </a:rPr>
              <a:t>Andrea Smith, Program Director</a:t>
            </a:r>
          </a:p>
          <a:p>
            <a:pPr>
              <a:lnSpc>
                <a:spcPct val="120000"/>
              </a:lnSpc>
            </a:pPr>
            <a:r>
              <a:rPr lang="en-US" sz="2600" b="1" dirty="0">
                <a:ea typeface="Tahoma" panose="020B0604030504040204" pitchFamily="34" charset="0"/>
                <a:cs typeface="Tahoma" panose="020B0604030504040204" pitchFamily="34" charset="0"/>
              </a:rPr>
              <a:t>William Gallagher, Administrative Officer</a:t>
            </a:r>
          </a:p>
          <a:p>
            <a:pPr>
              <a:lnSpc>
                <a:spcPct val="120000"/>
              </a:lnSpc>
            </a:pPr>
            <a:r>
              <a:rPr lang="en-US" sz="2600" b="1" dirty="0">
                <a:ea typeface="Tahoma" panose="020B0604030504040204" pitchFamily="34" charset="0"/>
                <a:cs typeface="Tahoma" panose="020B0604030504040204" pitchFamily="34" charset="0"/>
              </a:rPr>
              <a:t>Marina Bowie, Program Manager, Forest Economy &amp; Timber for Transit</a:t>
            </a:r>
          </a:p>
          <a:p>
            <a:pPr>
              <a:lnSpc>
                <a:spcPct val="120000"/>
              </a:lnSpc>
            </a:pPr>
            <a:r>
              <a:rPr lang="en-US" sz="2600" b="1" dirty="0">
                <a:ea typeface="Tahoma" panose="020B0604030504040204" pitchFamily="34" charset="0"/>
                <a:cs typeface="Tahoma" panose="020B0604030504040204" pitchFamily="34" charset="0"/>
              </a:rPr>
              <a:t>Adrianne Harrison, Program Manager, Catalyst</a:t>
            </a: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120000"/>
              </a:lnSpc>
            </a:pPr>
            <a:endParaRPr lang="en-US" sz="3100"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862902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13EF6-09FC-61BF-44D0-563800A0FBE3}"/>
              </a:ext>
            </a:extLst>
          </p:cNvPr>
          <p:cNvSpPr>
            <a:spLocks noGrp="1"/>
          </p:cNvSpPr>
          <p:nvPr>
            <p:ph type="title"/>
          </p:nvPr>
        </p:nvSpPr>
        <p:spPr>
          <a:xfrm>
            <a:off x="941070" y="1611984"/>
            <a:ext cx="10515600" cy="525735"/>
          </a:xfrm>
        </p:spPr>
        <p:txBody>
          <a:bodyPr>
            <a:noAutofit/>
          </a:bodyPr>
          <a:lstStyle/>
          <a:p>
            <a:pPr algn="ctr"/>
            <a:br>
              <a:rPr lang="en-US" sz="3200" b="1" dirty="0">
                <a:latin typeface="+mn-lt"/>
                <a:ea typeface="Tahoma" panose="020B0604030504040204" pitchFamily="34" charset="0"/>
                <a:cs typeface="Tahoma" panose="020B0604030504040204" pitchFamily="34" charset="0"/>
              </a:rPr>
            </a:br>
            <a:r>
              <a:rPr lang="en-US" sz="3200" b="1" dirty="0">
                <a:latin typeface="+mn-lt"/>
                <a:ea typeface="Tahoma" panose="020B0604030504040204" pitchFamily="34" charset="0"/>
                <a:cs typeface="Tahoma" panose="020B0604030504040204" pitchFamily="34" charset="0"/>
              </a:rPr>
              <a:t>Meet the NBRC Staff</a:t>
            </a:r>
            <a:br>
              <a:rPr lang="en-US" sz="3200" b="1" dirty="0">
                <a:latin typeface="+mn-lt"/>
                <a:ea typeface="Tahoma" panose="020B0604030504040204" pitchFamily="34" charset="0"/>
                <a:cs typeface="Tahoma" panose="020B0604030504040204" pitchFamily="34" charset="0"/>
              </a:rPr>
            </a:br>
            <a:endParaRPr lang="en-US" sz="3200" b="1" dirty="0">
              <a:latin typeface="+mn-lt"/>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F4326F76-BA03-AF50-769C-45289C58F719}"/>
              </a:ext>
            </a:extLst>
          </p:cNvPr>
          <p:cNvSpPr>
            <a:spLocks noGrp="1"/>
          </p:cNvSpPr>
          <p:nvPr>
            <p:ph idx="1"/>
          </p:nvPr>
        </p:nvSpPr>
        <p:spPr>
          <a:xfrm>
            <a:off x="941070" y="2137719"/>
            <a:ext cx="10515600" cy="4720281"/>
          </a:xfrm>
        </p:spPr>
        <p:txBody>
          <a:bodyPr>
            <a:normAutofit fontScale="85000" lnSpcReduction="20000"/>
          </a:bodyPr>
          <a:lstStyle/>
          <a:p>
            <a:pPr>
              <a:lnSpc>
                <a:spcPct val="120000"/>
              </a:lnSpc>
            </a:pPr>
            <a:r>
              <a:rPr lang="en-US" sz="3400" b="1" dirty="0">
                <a:ea typeface="Tahoma" panose="020B0604030504040204" pitchFamily="34" charset="0"/>
                <a:cs typeface="Tahoma" panose="020B0604030504040204" pitchFamily="34" charset="0"/>
              </a:rPr>
              <a:t>Elizabeth “Liz” Cross, Rural Healthcare Coordinator</a:t>
            </a:r>
          </a:p>
          <a:p>
            <a:pPr>
              <a:lnSpc>
                <a:spcPct val="120000"/>
              </a:lnSpc>
            </a:pPr>
            <a:r>
              <a:rPr lang="en-US" sz="3400" b="1" dirty="0">
                <a:ea typeface="Tahoma" panose="020B0604030504040204" pitchFamily="34" charset="0"/>
                <a:cs typeface="Tahoma" panose="020B0604030504040204" pitchFamily="34" charset="0"/>
              </a:rPr>
              <a:t>Sarah Demers, Program Coordinator</a:t>
            </a:r>
          </a:p>
          <a:p>
            <a:pPr>
              <a:lnSpc>
                <a:spcPct val="120000"/>
              </a:lnSpc>
            </a:pPr>
            <a:r>
              <a:rPr lang="en-US" sz="3400" b="1" dirty="0">
                <a:ea typeface="Tahoma" panose="020B0604030504040204" pitchFamily="34" charset="0"/>
                <a:cs typeface="Tahoma" panose="020B0604030504040204" pitchFamily="34" charset="0"/>
              </a:rPr>
              <a:t>Sarah Lang, Capacity Program Coordinator</a:t>
            </a:r>
          </a:p>
          <a:p>
            <a:pPr>
              <a:lnSpc>
                <a:spcPct val="120000"/>
              </a:lnSpc>
            </a:pPr>
            <a:r>
              <a:rPr lang="en-US" sz="3400" b="1" dirty="0">
                <a:ea typeface="Tahoma" panose="020B0604030504040204" pitchFamily="34" charset="0"/>
                <a:cs typeface="Tahoma" panose="020B0604030504040204" pitchFamily="34" charset="0"/>
              </a:rPr>
              <a:t>Jon O’Rourke, Senior Program Specialist </a:t>
            </a:r>
          </a:p>
          <a:p>
            <a:pPr>
              <a:lnSpc>
                <a:spcPct val="120000"/>
              </a:lnSpc>
            </a:pPr>
            <a:r>
              <a:rPr lang="en-US" sz="3400" b="1" dirty="0">
                <a:ea typeface="Tahoma" panose="020B0604030504040204" pitchFamily="34" charset="0"/>
                <a:cs typeface="Tahoma" panose="020B0604030504040204" pitchFamily="34" charset="0"/>
              </a:rPr>
              <a:t>Georgia Cassimatis, Program Specialist</a:t>
            </a:r>
          </a:p>
          <a:p>
            <a:pPr>
              <a:lnSpc>
                <a:spcPct val="120000"/>
              </a:lnSpc>
            </a:pPr>
            <a:r>
              <a:rPr lang="en-US" sz="3400" b="1" dirty="0">
                <a:ea typeface="Tahoma" panose="020B0604030504040204" pitchFamily="34" charset="0"/>
                <a:cs typeface="Tahoma" panose="020B0604030504040204" pitchFamily="34" charset="0"/>
              </a:rPr>
              <a:t>Casey Haynes, Program Specialist</a:t>
            </a:r>
          </a:p>
          <a:p>
            <a:pPr>
              <a:lnSpc>
                <a:spcPct val="120000"/>
              </a:lnSpc>
            </a:pPr>
            <a:r>
              <a:rPr lang="en-US" sz="3400" b="1" dirty="0">
                <a:ea typeface="Tahoma" panose="020B0604030504040204" pitchFamily="34" charset="0"/>
                <a:cs typeface="Tahoma" panose="020B0604030504040204" pitchFamily="34" charset="0"/>
              </a:rPr>
              <a:t>Malana Tamer, Program Specialist</a:t>
            </a:r>
          </a:p>
          <a:p>
            <a:pPr>
              <a:lnSpc>
                <a:spcPct val="120000"/>
              </a:lnSpc>
            </a:pPr>
            <a:r>
              <a:rPr lang="en-US" sz="3400" b="1" dirty="0">
                <a:ea typeface="Tahoma" panose="020B0604030504040204" pitchFamily="34" charset="0"/>
                <a:cs typeface="Tahoma" panose="020B0604030504040204" pitchFamily="34" charset="0"/>
              </a:rPr>
              <a:t>Ace Arroyo, Data Analyst</a:t>
            </a:r>
          </a:p>
          <a:p>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432935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13EF6-09FC-61BF-44D0-563800A0FBE3}"/>
              </a:ext>
            </a:extLst>
          </p:cNvPr>
          <p:cNvSpPr>
            <a:spLocks noGrp="1"/>
          </p:cNvSpPr>
          <p:nvPr>
            <p:ph type="title"/>
          </p:nvPr>
        </p:nvSpPr>
        <p:spPr>
          <a:xfrm>
            <a:off x="941070" y="1611984"/>
            <a:ext cx="10515600" cy="525735"/>
          </a:xfrm>
        </p:spPr>
        <p:txBody>
          <a:bodyPr>
            <a:noAutofit/>
          </a:bodyPr>
          <a:lstStyle/>
          <a:p>
            <a:pPr algn="ctr"/>
            <a:br>
              <a:rPr lang="en-US" sz="3200" b="1" dirty="0">
                <a:latin typeface="+mn-lt"/>
                <a:ea typeface="Tahoma" panose="020B0604030504040204" pitchFamily="34" charset="0"/>
                <a:cs typeface="Tahoma" panose="020B0604030504040204" pitchFamily="34" charset="0"/>
              </a:rPr>
            </a:br>
            <a:r>
              <a:rPr lang="en-US" sz="3200" b="1" dirty="0">
                <a:latin typeface="+mn-lt"/>
                <a:ea typeface="Tahoma" panose="020B0604030504040204" pitchFamily="34" charset="0"/>
                <a:cs typeface="Tahoma" panose="020B0604030504040204" pitchFamily="34" charset="0"/>
              </a:rPr>
              <a:t>Meet the NBRC Staff</a:t>
            </a:r>
            <a:br>
              <a:rPr lang="en-US" sz="3200" b="1" dirty="0">
                <a:latin typeface="+mn-lt"/>
                <a:ea typeface="Tahoma" panose="020B0604030504040204" pitchFamily="34" charset="0"/>
                <a:cs typeface="Tahoma" panose="020B0604030504040204" pitchFamily="34" charset="0"/>
              </a:rPr>
            </a:br>
            <a:endParaRPr lang="en-US" sz="3200" b="1" dirty="0">
              <a:latin typeface="+mn-lt"/>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F4326F76-BA03-AF50-769C-45289C58F719}"/>
              </a:ext>
            </a:extLst>
          </p:cNvPr>
          <p:cNvSpPr>
            <a:spLocks noGrp="1"/>
          </p:cNvSpPr>
          <p:nvPr>
            <p:ph idx="1"/>
          </p:nvPr>
        </p:nvSpPr>
        <p:spPr>
          <a:xfrm>
            <a:off x="941070" y="2415941"/>
            <a:ext cx="10515600" cy="4442059"/>
          </a:xfrm>
        </p:spPr>
        <p:txBody>
          <a:bodyPr>
            <a:normAutofit/>
          </a:bodyPr>
          <a:lstStyle/>
          <a:p>
            <a:pPr>
              <a:lnSpc>
                <a:spcPct val="120000"/>
              </a:lnSpc>
            </a:pPr>
            <a:r>
              <a:rPr lang="en-US" sz="3400" b="1" dirty="0">
                <a:ea typeface="Tahoma" panose="020B0604030504040204" pitchFamily="34" charset="0"/>
                <a:cs typeface="Tahoma" panose="020B0604030504040204" pitchFamily="34" charset="0"/>
              </a:rPr>
              <a:t>Alison Richard, Marketing Coordinator</a:t>
            </a:r>
          </a:p>
          <a:p>
            <a:pPr>
              <a:lnSpc>
                <a:spcPct val="120000"/>
              </a:lnSpc>
            </a:pPr>
            <a:r>
              <a:rPr lang="en-US" sz="3400" b="1" dirty="0">
                <a:ea typeface="Tahoma" panose="020B0604030504040204" pitchFamily="34" charset="0"/>
                <a:cs typeface="Tahoma" panose="020B0604030504040204" pitchFamily="34" charset="0"/>
              </a:rPr>
              <a:t>Rebecca Dourmashkin, Grant Attorney</a:t>
            </a:r>
          </a:p>
          <a:p>
            <a:pPr>
              <a:lnSpc>
                <a:spcPct val="120000"/>
              </a:lnSpc>
            </a:pPr>
            <a:r>
              <a:rPr lang="en-US" sz="3400" b="1" dirty="0">
                <a:ea typeface="Tahoma" panose="020B0604030504040204" pitchFamily="34" charset="0"/>
                <a:cs typeface="Tahoma" panose="020B0604030504040204" pitchFamily="34" charset="0"/>
              </a:rPr>
              <a:t>Rebecca Olechowski, Budget </a:t>
            </a:r>
            <a:r>
              <a:rPr lang="en-US" sz="3400" b="1" dirty="0" err="1">
                <a:ea typeface="Tahoma" panose="020B0604030504040204" pitchFamily="34" charset="0"/>
                <a:cs typeface="Tahoma" panose="020B0604030504040204" pitchFamily="34" charset="0"/>
              </a:rPr>
              <a:t>Anaylyst</a:t>
            </a:r>
            <a:endParaRPr lang="en-US" sz="3400" b="1" dirty="0">
              <a:ea typeface="Tahoma" panose="020B0604030504040204" pitchFamily="34" charset="0"/>
              <a:cs typeface="Tahoma" panose="020B0604030504040204" pitchFamily="34" charset="0"/>
            </a:endParaRPr>
          </a:p>
          <a:p>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765114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mt="28000"/>
          </a:blip>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CB958-29F4-76AD-6B15-91D88DB891D7}"/>
              </a:ext>
            </a:extLst>
          </p:cNvPr>
          <p:cNvSpPr>
            <a:spLocks noGrp="1"/>
          </p:cNvSpPr>
          <p:nvPr>
            <p:ph type="title"/>
          </p:nvPr>
        </p:nvSpPr>
        <p:spPr>
          <a:xfrm>
            <a:off x="762000" y="1354939"/>
            <a:ext cx="10515600" cy="1325563"/>
          </a:xfrm>
        </p:spPr>
        <p:txBody>
          <a:bodyPr>
            <a:normAutofit/>
          </a:bodyPr>
          <a:lstStyle/>
          <a:p>
            <a:pPr lvl="0" algn="ctr"/>
            <a:r>
              <a:rPr lang="en-US" sz="3200" b="1" dirty="0">
                <a:latin typeface="+mn-lt"/>
              </a:rPr>
              <a:t>NBRC GRANT LIFECYCLE &amp; SPRING ROUND PROGRAM AWARD PROCESS OVERVIEW</a:t>
            </a:r>
            <a:endParaRPr lang="en-US" sz="1200" dirty="0">
              <a:latin typeface="+mn-lt"/>
            </a:endParaRPr>
          </a:p>
        </p:txBody>
      </p:sp>
      <p:sp>
        <p:nvSpPr>
          <p:cNvPr id="4" name="Content Placeholder 3">
            <a:extLst>
              <a:ext uri="{FF2B5EF4-FFF2-40B4-BE49-F238E27FC236}">
                <a16:creationId xmlns:a16="http://schemas.microsoft.com/office/drawing/2014/main" id="{ECACCCD0-BA90-EC6E-3F65-F8A857357380}"/>
              </a:ext>
            </a:extLst>
          </p:cNvPr>
          <p:cNvSpPr>
            <a:spLocks noGrp="1"/>
          </p:cNvSpPr>
          <p:nvPr>
            <p:ph sz="half" idx="2"/>
          </p:nvPr>
        </p:nvSpPr>
        <p:spPr>
          <a:xfrm>
            <a:off x="762001" y="2680503"/>
            <a:ext cx="10591800" cy="3496460"/>
          </a:xfrm>
          <a:ln w="41275">
            <a:solidFill>
              <a:schemeClr val="accent1"/>
            </a:solidFill>
          </a:ln>
        </p:spPr>
        <p:txBody>
          <a:bodyPr>
            <a:normAutofit fontScale="92500" lnSpcReduction="20000"/>
          </a:bodyPr>
          <a:lstStyle/>
          <a:p>
            <a:pPr marL="0" indent="0">
              <a:buNone/>
            </a:pPr>
            <a:r>
              <a:rPr lang="en-US" sz="2600" b="1" dirty="0"/>
              <a:t>SESSION OBJECTIVES:</a:t>
            </a:r>
          </a:p>
          <a:p>
            <a:pPr marL="0" indent="0">
              <a:buNone/>
            </a:pPr>
            <a:endParaRPr lang="en-US" sz="2600" b="1" dirty="0"/>
          </a:p>
          <a:p>
            <a:r>
              <a:rPr lang="en-US" sz="2600" dirty="0"/>
              <a:t>Timeline check in</a:t>
            </a:r>
          </a:p>
          <a:p>
            <a:r>
              <a:rPr lang="en-US" sz="2600" dirty="0"/>
              <a:t>Review lifecycle of NBRC grant</a:t>
            </a:r>
          </a:p>
          <a:p>
            <a:r>
              <a:rPr lang="en-US" sz="2600" dirty="0"/>
              <a:t>Learn steps to receive Grant Agreement</a:t>
            </a:r>
          </a:p>
          <a:p>
            <a:r>
              <a:rPr lang="en-US" sz="2600" dirty="0"/>
              <a:t>Learn steps to receive a Partial Notice to Proceed </a:t>
            </a:r>
          </a:p>
          <a:p>
            <a:r>
              <a:rPr lang="en-US" sz="2600" dirty="0"/>
              <a:t>Learn steps to receive a Full Notice to Proceed</a:t>
            </a:r>
          </a:p>
          <a:p>
            <a:pPr marL="0" indent="0">
              <a:buNone/>
            </a:pPr>
            <a:endParaRPr lang="en-US" sz="2400" dirty="0"/>
          </a:p>
          <a:p>
            <a:pPr marL="0" indent="0">
              <a:buNone/>
            </a:pPr>
            <a:r>
              <a:rPr lang="en-US" sz="2400" b="1" dirty="0"/>
              <a:t>NBRC Staff: Andrea Smith</a:t>
            </a:r>
          </a:p>
        </p:txBody>
      </p:sp>
    </p:spTree>
    <p:extLst>
      <p:ext uri="{BB962C8B-B14F-4D97-AF65-F5344CB8AC3E}">
        <p14:creationId xmlns:p14="http://schemas.microsoft.com/office/powerpoint/2010/main" val="3063739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B250927-96B8-03AC-72C4-678D3931C9F6}"/>
              </a:ext>
            </a:extLst>
          </p:cNvPr>
          <p:cNvSpPr>
            <a:spLocks noGrp="1"/>
          </p:cNvSpPr>
          <p:nvPr>
            <p:ph idx="1"/>
          </p:nvPr>
        </p:nvSpPr>
        <p:spPr>
          <a:xfrm>
            <a:off x="838200" y="1825625"/>
            <a:ext cx="10700208" cy="4351338"/>
          </a:xfrm>
        </p:spPr>
        <p:txBody>
          <a:bodyPr>
            <a:normAutofit fontScale="55000" lnSpcReduction="20000"/>
          </a:bodyPr>
          <a:lstStyle/>
          <a:p>
            <a:pPr marL="0" indent="0" algn="ctr">
              <a:buNone/>
            </a:pPr>
            <a:r>
              <a:rPr lang="en-US" sz="3200" b="1" dirty="0"/>
              <a:t>	</a:t>
            </a:r>
            <a:r>
              <a:rPr lang="en-US" sz="3800" b="1" dirty="0"/>
              <a:t>2024 SPRING ROUND PROGRAM TIMELINE </a:t>
            </a:r>
          </a:p>
          <a:p>
            <a:pPr marL="0" indent="0" algn="ctr">
              <a:buNone/>
            </a:pPr>
            <a:r>
              <a:rPr lang="en-US" sz="3800" b="1" dirty="0"/>
              <a:t>		WHERE ARE WE NOW?</a:t>
            </a:r>
          </a:p>
          <a:p>
            <a:pPr>
              <a:buFont typeface="Wingdings" panose="05000000000000000000" pitchFamily="2" charset="2"/>
              <a:buChar char="Ø"/>
            </a:pPr>
            <a:r>
              <a:rPr lang="en-US" sz="3200" dirty="0"/>
              <a:t>Application review and project selection</a:t>
            </a:r>
          </a:p>
          <a:p>
            <a:pPr>
              <a:buFont typeface="Wingdings" panose="05000000000000000000" pitchFamily="2" charset="2"/>
              <a:buChar char="Ø"/>
            </a:pPr>
            <a:r>
              <a:rPr lang="en-US" sz="3200" dirty="0"/>
              <a:t>Awards announced June 28, 2024</a:t>
            </a:r>
          </a:p>
          <a:p>
            <a:pPr>
              <a:buFont typeface="Wingdings" panose="05000000000000000000" pitchFamily="2" charset="2"/>
              <a:buChar char="Ø"/>
            </a:pPr>
            <a:endParaRPr lang="en-US" sz="3200" dirty="0"/>
          </a:p>
          <a:p>
            <a:pPr>
              <a:buFont typeface="Wingdings" panose="05000000000000000000" pitchFamily="2" charset="2"/>
              <a:buChar char="Ø"/>
            </a:pPr>
            <a:r>
              <a:rPr lang="en-US" sz="3200" dirty="0"/>
              <a:t>Submission of required application support documents (missing, needing correction, etc.)</a:t>
            </a:r>
          </a:p>
          <a:p>
            <a:pPr>
              <a:buFont typeface="Wingdings" panose="05000000000000000000" pitchFamily="2" charset="2"/>
              <a:buChar char="Ø"/>
            </a:pPr>
            <a:r>
              <a:rPr lang="en-US" sz="3200" dirty="0"/>
              <a:t>Mandatory New Grantee Training July – August 2024</a:t>
            </a:r>
          </a:p>
          <a:p>
            <a:pPr>
              <a:buFont typeface="Wingdings" panose="05000000000000000000" pitchFamily="2" charset="2"/>
              <a:buChar char="Ø"/>
            </a:pPr>
            <a:r>
              <a:rPr lang="en-US" sz="3200" dirty="0"/>
              <a:t>Obligation of Federal Funds</a:t>
            </a:r>
          </a:p>
          <a:p>
            <a:pPr>
              <a:buFont typeface="Wingdings" panose="05000000000000000000" pitchFamily="2" charset="2"/>
              <a:buChar char="Ø"/>
            </a:pPr>
            <a:r>
              <a:rPr lang="en-US" sz="3200" dirty="0"/>
              <a:t>Preparation of Grant Agreements</a:t>
            </a:r>
          </a:p>
          <a:p>
            <a:pPr>
              <a:buFont typeface="Wingdings" panose="05000000000000000000" pitchFamily="2" charset="2"/>
              <a:buChar char="Ø"/>
            </a:pPr>
            <a:r>
              <a:rPr lang="en-US" sz="3200" dirty="0"/>
              <a:t>NEPA Review </a:t>
            </a:r>
          </a:p>
          <a:p>
            <a:pPr>
              <a:buFont typeface="Wingdings" panose="05000000000000000000" pitchFamily="2" charset="2"/>
              <a:buChar char="Ø"/>
            </a:pPr>
            <a:endParaRPr lang="en-US" sz="3200" dirty="0"/>
          </a:p>
          <a:p>
            <a:pPr>
              <a:buFont typeface="Wingdings" panose="05000000000000000000" pitchFamily="2" charset="2"/>
              <a:buChar char="Ø"/>
            </a:pPr>
            <a:r>
              <a:rPr lang="en-US" sz="3200" dirty="0"/>
              <a:t>Project Performance Period begins August 1, 2024</a:t>
            </a:r>
          </a:p>
          <a:p>
            <a:pPr>
              <a:buFont typeface="Wingdings" panose="05000000000000000000" pitchFamily="2" charset="2"/>
              <a:buChar char="Ø"/>
            </a:pPr>
            <a:r>
              <a:rPr lang="en-US" sz="3200" dirty="0"/>
              <a:t>Notice to Proceed must be secured by July 1, 2025</a:t>
            </a:r>
          </a:p>
          <a:p>
            <a:endParaRPr lang="en-US" dirty="0"/>
          </a:p>
        </p:txBody>
      </p:sp>
      <p:sp>
        <p:nvSpPr>
          <p:cNvPr id="7" name="Rectangle: Rounded Corners 6">
            <a:extLst>
              <a:ext uri="{FF2B5EF4-FFF2-40B4-BE49-F238E27FC236}">
                <a16:creationId xmlns:a16="http://schemas.microsoft.com/office/drawing/2014/main" id="{04ABB375-C835-BC26-1362-AA1D88ECC69E}"/>
              </a:ext>
            </a:extLst>
          </p:cNvPr>
          <p:cNvSpPr/>
          <p:nvPr/>
        </p:nvSpPr>
        <p:spPr>
          <a:xfrm>
            <a:off x="798773" y="3320715"/>
            <a:ext cx="8797614" cy="1819174"/>
          </a:xfrm>
          <a:prstGeom prst="roundRect">
            <a:avLst/>
          </a:prstGeom>
          <a:solidFill>
            <a:srgbClr val="FFFF00">
              <a:alpha val="22000"/>
            </a:srgbClr>
          </a:solidFill>
          <a:ln w="63500">
            <a:solidFill>
              <a:srgbClr val="FFC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p:txBody>
      </p:sp>
    </p:spTree>
    <p:extLst>
      <p:ext uri="{BB962C8B-B14F-4D97-AF65-F5344CB8AC3E}">
        <p14:creationId xmlns:p14="http://schemas.microsoft.com/office/powerpoint/2010/main" val="34832343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42417F-5BB7-6B5D-B517-43F1368C5328}"/>
              </a:ext>
            </a:extLst>
          </p:cNvPr>
          <p:cNvSpPr>
            <a:spLocks noGrp="1"/>
          </p:cNvSpPr>
          <p:nvPr>
            <p:ph type="title"/>
          </p:nvPr>
        </p:nvSpPr>
        <p:spPr>
          <a:xfrm>
            <a:off x="838200" y="1404594"/>
            <a:ext cx="10515600" cy="838985"/>
          </a:xfrm>
        </p:spPr>
        <p:txBody>
          <a:bodyPr>
            <a:normAutofit/>
          </a:bodyPr>
          <a:lstStyle/>
          <a:p>
            <a:pPr algn="ctr"/>
            <a:r>
              <a:rPr lang="en-US" sz="3200" b="1" u="sng" dirty="0">
                <a:latin typeface="+mn-lt"/>
              </a:rPr>
              <a:t>NBRC GRANT LIFECYCLE</a:t>
            </a:r>
          </a:p>
        </p:txBody>
      </p:sp>
      <p:graphicFrame>
        <p:nvGraphicFramePr>
          <p:cNvPr id="8" name="Content Placeholder 5">
            <a:extLst>
              <a:ext uri="{FF2B5EF4-FFF2-40B4-BE49-F238E27FC236}">
                <a16:creationId xmlns:a16="http://schemas.microsoft.com/office/drawing/2014/main" id="{D5C51A4E-C143-3231-4DD4-4DBD0C992994}"/>
              </a:ext>
            </a:extLst>
          </p:cNvPr>
          <p:cNvGraphicFramePr>
            <a:graphicFrameLocks noGrp="1"/>
          </p:cNvGraphicFramePr>
          <p:nvPr>
            <p:ph idx="1"/>
            <p:extLst>
              <p:ext uri="{D42A27DB-BD31-4B8C-83A1-F6EECF244321}">
                <p14:modId xmlns:p14="http://schemas.microsoft.com/office/powerpoint/2010/main" val="2176640263"/>
              </p:ext>
            </p:extLst>
          </p:nvPr>
        </p:nvGraphicFramePr>
        <p:xfrm>
          <a:off x="838200" y="2149311"/>
          <a:ext cx="10515600" cy="45060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1222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5">
            <a:extLst>
              <a:ext uri="{FF2B5EF4-FFF2-40B4-BE49-F238E27FC236}">
                <a16:creationId xmlns:a16="http://schemas.microsoft.com/office/drawing/2014/main" id="{ED1EF01A-675B-322A-D379-105D64F862D0}"/>
              </a:ext>
            </a:extLst>
          </p:cNvPr>
          <p:cNvGraphicFramePr>
            <a:graphicFrameLocks/>
          </p:cNvGraphicFramePr>
          <p:nvPr>
            <p:extLst>
              <p:ext uri="{D42A27DB-BD31-4B8C-83A1-F6EECF244321}">
                <p14:modId xmlns:p14="http://schemas.microsoft.com/office/powerpoint/2010/main" val="780996899"/>
              </p:ext>
            </p:extLst>
          </p:nvPr>
        </p:nvGraphicFramePr>
        <p:xfrm>
          <a:off x="3321697" y="1732548"/>
          <a:ext cx="5312164" cy="43409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856571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9A20B11-477D-72B4-B540-C2D2D26D3E60}"/>
              </a:ext>
            </a:extLst>
          </p:cNvPr>
          <p:cNvSpPr>
            <a:spLocks noGrp="1"/>
          </p:cNvSpPr>
          <p:nvPr>
            <p:ph type="title"/>
          </p:nvPr>
        </p:nvSpPr>
        <p:spPr>
          <a:xfrm>
            <a:off x="838200" y="1527143"/>
            <a:ext cx="10515600" cy="565608"/>
          </a:xfrm>
        </p:spPr>
        <p:txBody>
          <a:bodyPr>
            <a:noAutofit/>
          </a:bodyPr>
          <a:lstStyle/>
          <a:p>
            <a:pPr marL="0" indent="0" algn="ctr">
              <a:lnSpc>
                <a:spcPct val="120000"/>
              </a:lnSpc>
              <a:buNone/>
            </a:pPr>
            <a:r>
              <a:rPr lang="en-US" sz="3200" b="1" dirty="0">
                <a:latin typeface="+mn-lt"/>
                <a:ea typeface="Tahoma" panose="020B0604030504040204" pitchFamily="34" charset="0"/>
                <a:cs typeface="Tahoma" panose="020B0604030504040204" pitchFamily="34" charset="0"/>
              </a:rPr>
              <a:t>Step 1: Notice of Award</a:t>
            </a:r>
          </a:p>
        </p:txBody>
      </p:sp>
      <p:graphicFrame>
        <p:nvGraphicFramePr>
          <p:cNvPr id="7" name="Content Placeholder 2">
            <a:extLst>
              <a:ext uri="{FF2B5EF4-FFF2-40B4-BE49-F238E27FC236}">
                <a16:creationId xmlns:a16="http://schemas.microsoft.com/office/drawing/2014/main" id="{7D45C155-6912-2060-6EA5-4F1D1E5E215A}"/>
              </a:ext>
            </a:extLst>
          </p:cNvPr>
          <p:cNvGraphicFramePr>
            <a:graphicFrameLocks noGrp="1"/>
          </p:cNvGraphicFramePr>
          <p:nvPr>
            <p:ph idx="1"/>
            <p:extLst>
              <p:ext uri="{D42A27DB-BD31-4B8C-83A1-F6EECF244321}">
                <p14:modId xmlns:p14="http://schemas.microsoft.com/office/powerpoint/2010/main" val="960361821"/>
              </p:ext>
            </p:extLst>
          </p:nvPr>
        </p:nvGraphicFramePr>
        <p:xfrm>
          <a:off x="838200" y="2092751"/>
          <a:ext cx="10515600" cy="4251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Graphic 2" descr="Checkmark with solid fill">
            <a:extLst>
              <a:ext uri="{FF2B5EF4-FFF2-40B4-BE49-F238E27FC236}">
                <a16:creationId xmlns:a16="http://schemas.microsoft.com/office/drawing/2014/main" id="{C8E82807-F258-964F-BE10-B02BE40504A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729221" y="513761"/>
            <a:ext cx="1773810" cy="1773810"/>
          </a:xfrm>
          <a:prstGeom prst="rect">
            <a:avLst/>
          </a:prstGeom>
        </p:spPr>
      </p:pic>
    </p:spTree>
    <p:extLst>
      <p:ext uri="{BB962C8B-B14F-4D97-AF65-F5344CB8AC3E}">
        <p14:creationId xmlns:p14="http://schemas.microsoft.com/office/powerpoint/2010/main" val="18471979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25434</TotalTime>
  <Words>4204</Words>
  <Application>Microsoft Office PowerPoint</Application>
  <PresentationFormat>Widescreen</PresentationFormat>
  <Paragraphs>371</Paragraphs>
  <Slides>47</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Aptos</vt:lpstr>
      <vt:lpstr>Arial</vt:lpstr>
      <vt:lpstr>Calibri</vt:lpstr>
      <vt:lpstr>Calibri Light</vt:lpstr>
      <vt:lpstr>Tahoma</vt:lpstr>
      <vt:lpstr>Wingdings</vt:lpstr>
      <vt:lpstr>Office Theme</vt:lpstr>
      <vt:lpstr>www.nbrc.gov </vt:lpstr>
      <vt:lpstr>PowerPoint Presentation</vt:lpstr>
      <vt:lpstr>PowerPoint Presentation</vt:lpstr>
      <vt:lpstr>FEDERAL-STATE PARTNERSHIP</vt:lpstr>
      <vt:lpstr>NBRC GRANT LIFECYCLE &amp; SPRING ROUND PROGRAM AWARD PROCESS OVERVIEW</vt:lpstr>
      <vt:lpstr>PowerPoint Presentation</vt:lpstr>
      <vt:lpstr>NBRC GRANT LIFECYCLE</vt:lpstr>
      <vt:lpstr>PowerPoint Presentation</vt:lpstr>
      <vt:lpstr>Step 1: Notice of Award</vt:lpstr>
      <vt:lpstr>Step 2: Obligation of Federal Funds</vt:lpstr>
      <vt:lpstr>Step 3: Grant Agreement </vt:lpstr>
      <vt:lpstr>PowerPoint Presentation</vt:lpstr>
      <vt:lpstr>PowerPoint Presentation</vt:lpstr>
      <vt:lpstr>PowerPoint Presentation</vt:lpstr>
      <vt:lpstr>  PRE-NOTICE TO PROCEED    </vt:lpstr>
      <vt:lpstr>Step 4: Partial Notice to Proceed (PNTP)</vt:lpstr>
      <vt:lpstr>Step 5: National Environmental Protection Act (NEPA) </vt:lpstr>
      <vt:lpstr>Step 6: Securing Match/Cost Share</vt:lpstr>
      <vt:lpstr>Step 7: Notice to Proceed</vt:lpstr>
      <vt:lpstr>PowerPoint Presentation</vt:lpstr>
      <vt:lpstr>www.nbrc.gov </vt:lpstr>
      <vt:lpstr>GRANTS MANAGEMENT SYSTEM (GMS)</vt:lpstr>
      <vt:lpstr>PowerPoint Presentation</vt:lpstr>
      <vt:lpstr>PowerPoint Presentation</vt:lpstr>
      <vt:lpstr>PowerPoint Presentation</vt:lpstr>
      <vt:lpstr>www.nbrc.gov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www.nbrc.gov </vt:lpstr>
      <vt:lpstr>www.nbrc.gov </vt:lpstr>
      <vt:lpstr>Grant Administration Resources</vt:lpstr>
      <vt:lpstr>Grant Administration Resources</vt:lpstr>
      <vt:lpstr> Key Terms </vt:lpstr>
      <vt:lpstr> Key Terms </vt:lpstr>
      <vt:lpstr> NBRC Staff </vt:lpstr>
      <vt:lpstr> Meet the NBRC Staff </vt:lpstr>
      <vt:lpstr> Meet the NBRC Staff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 SEID PROGRAM</dc:title>
  <dc:creator>Andrea Smith</dc:creator>
  <cp:lastModifiedBy>Sarah Lang</cp:lastModifiedBy>
  <cp:revision>290</cp:revision>
  <cp:lastPrinted>2022-09-12T14:10:47Z</cp:lastPrinted>
  <dcterms:created xsi:type="dcterms:W3CDTF">2021-03-01T17:08:37Z</dcterms:created>
  <dcterms:modified xsi:type="dcterms:W3CDTF">2024-07-15T13:04:43Z</dcterms:modified>
</cp:coreProperties>
</file>